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26" r:id="rId1"/>
    <p:sldMasterId id="2147483738" r:id="rId2"/>
  </p:sldMasterIdLst>
  <p:notesMasterIdLst>
    <p:notesMasterId r:id="rId29"/>
  </p:notesMasterIdLst>
  <p:sldIdLst>
    <p:sldId id="276" r:id="rId3"/>
    <p:sldId id="277" r:id="rId4"/>
    <p:sldId id="261" r:id="rId5"/>
    <p:sldId id="262" r:id="rId6"/>
    <p:sldId id="264" r:id="rId7"/>
    <p:sldId id="259" r:id="rId8"/>
    <p:sldId id="263" r:id="rId9"/>
    <p:sldId id="265" r:id="rId10"/>
    <p:sldId id="269" r:id="rId11"/>
    <p:sldId id="270" r:id="rId12"/>
    <p:sldId id="272" r:id="rId13"/>
    <p:sldId id="274" r:id="rId14"/>
    <p:sldId id="280" r:id="rId15"/>
    <p:sldId id="283" r:id="rId16"/>
    <p:sldId id="284" r:id="rId17"/>
    <p:sldId id="285" r:id="rId18"/>
    <p:sldId id="286" r:id="rId19"/>
    <p:sldId id="288" r:id="rId20"/>
    <p:sldId id="290" r:id="rId21"/>
    <p:sldId id="291" r:id="rId22"/>
    <p:sldId id="293" r:id="rId23"/>
    <p:sldId id="275" r:id="rId24"/>
    <p:sldId id="256" r:id="rId25"/>
    <p:sldId id="281" r:id="rId26"/>
    <p:sldId id="282" r:id="rId27"/>
    <p:sldId id="289" r:id="rId28"/>
  </p:sldIdLst>
  <p:sldSz cx="12192000" cy="6858000"/>
  <p:notesSz cx="6858000" cy="9144000"/>
  <p:defaultTextStyle>
    <a:defPPr>
      <a:defRPr lang="en-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588"/>
    <p:restoredTop sz="84557"/>
  </p:normalViewPr>
  <p:slideViewPr>
    <p:cSldViewPr snapToGrid="0">
      <p:cViewPr varScale="1">
        <p:scale>
          <a:sx n="90" d="100"/>
          <a:sy n="90" d="100"/>
        </p:scale>
        <p:origin x="232" y="5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presProps" Target="presProps.xml"/><Relationship Id="rId8" Type="http://schemas.openxmlformats.org/officeDocument/2006/relationships/slide" Target="slides/slide6.xml"/></Relationships>
</file>

<file path=ppt/diagrams/_rels/data2.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22.svg"/><Relationship Id="rId1" Type="http://schemas.openxmlformats.org/officeDocument/2006/relationships/image" Target="../media/image21.png"/><Relationship Id="rId6" Type="http://schemas.openxmlformats.org/officeDocument/2006/relationships/image" Target="../media/image26.svg"/><Relationship Id="rId5" Type="http://schemas.openxmlformats.org/officeDocument/2006/relationships/image" Target="../media/image25.png"/><Relationship Id="rId10" Type="http://schemas.openxmlformats.org/officeDocument/2006/relationships/image" Target="../media/image30.svg"/><Relationship Id="rId4" Type="http://schemas.openxmlformats.org/officeDocument/2006/relationships/image" Target="../media/image24.svg"/><Relationship Id="rId9" Type="http://schemas.openxmlformats.org/officeDocument/2006/relationships/image" Target="../media/image29.png"/></Relationships>
</file>

<file path=ppt/diagrams/_rels/drawing2.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22.svg"/><Relationship Id="rId1" Type="http://schemas.openxmlformats.org/officeDocument/2006/relationships/image" Target="../media/image21.png"/><Relationship Id="rId6" Type="http://schemas.openxmlformats.org/officeDocument/2006/relationships/image" Target="../media/image26.svg"/><Relationship Id="rId5" Type="http://schemas.openxmlformats.org/officeDocument/2006/relationships/image" Target="../media/image25.png"/><Relationship Id="rId10" Type="http://schemas.openxmlformats.org/officeDocument/2006/relationships/image" Target="../media/image30.svg"/><Relationship Id="rId4" Type="http://schemas.openxmlformats.org/officeDocument/2006/relationships/image" Target="../media/image24.svg"/><Relationship Id="rId9" Type="http://schemas.openxmlformats.org/officeDocument/2006/relationships/image" Target="../media/image29.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332C575-9588-45D4-BCDC-F6F0EF71BA00}" type="doc">
      <dgm:prSet loTypeId="urn:microsoft.com/office/officeart/2005/8/layout/hierarchy1" loCatId="hierarchy" qsTypeId="urn:microsoft.com/office/officeart/2005/8/quickstyle/simple1" qsCatId="simple" csTypeId="urn:microsoft.com/office/officeart/2005/8/colors/accent1_2" csCatId="accent1"/>
      <dgm:spPr/>
      <dgm:t>
        <a:bodyPr/>
        <a:lstStyle/>
        <a:p>
          <a:endParaRPr lang="en-US"/>
        </a:p>
      </dgm:t>
    </dgm:pt>
    <dgm:pt modelId="{E831E8E3-29AE-4CB8-A5BB-8A7F23ADFC09}">
      <dgm:prSet/>
      <dgm:spPr/>
      <dgm:t>
        <a:bodyPr/>
        <a:lstStyle/>
        <a:p>
          <a:r>
            <a:rPr lang="en-GB"/>
            <a:t>Availability heuristic</a:t>
          </a:r>
          <a:endParaRPr lang="en-US"/>
        </a:p>
      </dgm:t>
    </dgm:pt>
    <dgm:pt modelId="{EE834882-C0E9-4C7B-9D1D-E6F14CA972C0}" type="parTrans" cxnId="{823986E8-DE00-4295-A0FF-F8FEE484BA6A}">
      <dgm:prSet/>
      <dgm:spPr/>
      <dgm:t>
        <a:bodyPr/>
        <a:lstStyle/>
        <a:p>
          <a:endParaRPr lang="en-US"/>
        </a:p>
      </dgm:t>
    </dgm:pt>
    <dgm:pt modelId="{33294B80-8D61-484A-A735-A6545351252A}" type="sibTrans" cxnId="{823986E8-DE00-4295-A0FF-F8FEE484BA6A}">
      <dgm:prSet/>
      <dgm:spPr/>
      <dgm:t>
        <a:bodyPr/>
        <a:lstStyle/>
        <a:p>
          <a:endParaRPr lang="en-US"/>
        </a:p>
      </dgm:t>
    </dgm:pt>
    <dgm:pt modelId="{AFA63CB8-6536-4072-8486-63D5A0A3DF39}">
      <dgm:prSet/>
      <dgm:spPr/>
      <dgm:t>
        <a:bodyPr/>
        <a:lstStyle/>
        <a:p>
          <a:r>
            <a:rPr lang="en-GB"/>
            <a:t>Reviewing practices, standards, policies</a:t>
          </a:r>
          <a:endParaRPr lang="en-US"/>
        </a:p>
      </dgm:t>
    </dgm:pt>
    <dgm:pt modelId="{9CA9A3B8-D033-4517-9CD7-BC9B08714AE1}" type="parTrans" cxnId="{18CA9FF3-3292-47AE-96BF-BDC077841853}">
      <dgm:prSet/>
      <dgm:spPr/>
      <dgm:t>
        <a:bodyPr/>
        <a:lstStyle/>
        <a:p>
          <a:endParaRPr lang="en-US"/>
        </a:p>
      </dgm:t>
    </dgm:pt>
    <dgm:pt modelId="{9478ADCF-435A-4B76-BC36-4E435FACB61B}" type="sibTrans" cxnId="{18CA9FF3-3292-47AE-96BF-BDC077841853}">
      <dgm:prSet/>
      <dgm:spPr/>
      <dgm:t>
        <a:bodyPr/>
        <a:lstStyle/>
        <a:p>
          <a:endParaRPr lang="en-US"/>
        </a:p>
      </dgm:t>
    </dgm:pt>
    <dgm:pt modelId="{54E16F60-8BD2-1948-A6DE-6B99B6C03F8F}" type="pres">
      <dgm:prSet presAssocID="{E332C575-9588-45D4-BCDC-F6F0EF71BA00}" presName="hierChild1" presStyleCnt="0">
        <dgm:presLayoutVars>
          <dgm:chPref val="1"/>
          <dgm:dir/>
          <dgm:animOne val="branch"/>
          <dgm:animLvl val="lvl"/>
          <dgm:resizeHandles/>
        </dgm:presLayoutVars>
      </dgm:prSet>
      <dgm:spPr/>
    </dgm:pt>
    <dgm:pt modelId="{79F58F37-E370-1F4E-AF4B-EC8ED6D024CD}" type="pres">
      <dgm:prSet presAssocID="{E831E8E3-29AE-4CB8-A5BB-8A7F23ADFC09}" presName="hierRoot1" presStyleCnt="0"/>
      <dgm:spPr/>
    </dgm:pt>
    <dgm:pt modelId="{37A5A722-D824-B848-9FD6-97B52AC51957}" type="pres">
      <dgm:prSet presAssocID="{E831E8E3-29AE-4CB8-A5BB-8A7F23ADFC09}" presName="composite" presStyleCnt="0"/>
      <dgm:spPr/>
    </dgm:pt>
    <dgm:pt modelId="{265840DC-32C0-5745-83AA-148EFB538895}" type="pres">
      <dgm:prSet presAssocID="{E831E8E3-29AE-4CB8-A5BB-8A7F23ADFC09}" presName="background" presStyleLbl="node0" presStyleIdx="0" presStyleCnt="2"/>
      <dgm:spPr/>
    </dgm:pt>
    <dgm:pt modelId="{FF9C0E3C-83FF-B540-92E7-70AAE9781D1F}" type="pres">
      <dgm:prSet presAssocID="{E831E8E3-29AE-4CB8-A5BB-8A7F23ADFC09}" presName="text" presStyleLbl="fgAcc0" presStyleIdx="0" presStyleCnt="2">
        <dgm:presLayoutVars>
          <dgm:chPref val="3"/>
        </dgm:presLayoutVars>
      </dgm:prSet>
      <dgm:spPr/>
    </dgm:pt>
    <dgm:pt modelId="{3B26D946-B8D8-B948-9755-AC07587012F6}" type="pres">
      <dgm:prSet presAssocID="{E831E8E3-29AE-4CB8-A5BB-8A7F23ADFC09}" presName="hierChild2" presStyleCnt="0"/>
      <dgm:spPr/>
    </dgm:pt>
    <dgm:pt modelId="{4199B4D1-B7F4-0D4D-BC1A-4F318C98ABF5}" type="pres">
      <dgm:prSet presAssocID="{AFA63CB8-6536-4072-8486-63D5A0A3DF39}" presName="hierRoot1" presStyleCnt="0"/>
      <dgm:spPr/>
    </dgm:pt>
    <dgm:pt modelId="{C6D84BA8-4CB0-2A4B-89A7-0BB52786FE75}" type="pres">
      <dgm:prSet presAssocID="{AFA63CB8-6536-4072-8486-63D5A0A3DF39}" presName="composite" presStyleCnt="0"/>
      <dgm:spPr/>
    </dgm:pt>
    <dgm:pt modelId="{25381FC0-B142-094F-9265-1C65D0AE6BAC}" type="pres">
      <dgm:prSet presAssocID="{AFA63CB8-6536-4072-8486-63D5A0A3DF39}" presName="background" presStyleLbl="node0" presStyleIdx="1" presStyleCnt="2"/>
      <dgm:spPr/>
    </dgm:pt>
    <dgm:pt modelId="{A74EC084-ABD4-9A41-8310-6FD26EC97E94}" type="pres">
      <dgm:prSet presAssocID="{AFA63CB8-6536-4072-8486-63D5A0A3DF39}" presName="text" presStyleLbl="fgAcc0" presStyleIdx="1" presStyleCnt="2">
        <dgm:presLayoutVars>
          <dgm:chPref val="3"/>
        </dgm:presLayoutVars>
      </dgm:prSet>
      <dgm:spPr/>
    </dgm:pt>
    <dgm:pt modelId="{02077637-CC55-6D47-85A9-1FC1965347B6}" type="pres">
      <dgm:prSet presAssocID="{AFA63CB8-6536-4072-8486-63D5A0A3DF39}" presName="hierChild2" presStyleCnt="0"/>
      <dgm:spPr/>
    </dgm:pt>
  </dgm:ptLst>
  <dgm:cxnLst>
    <dgm:cxn modelId="{A1E1BA0C-00C5-A041-AF42-162EF83AAE21}" type="presOf" srcId="{E332C575-9588-45D4-BCDC-F6F0EF71BA00}" destId="{54E16F60-8BD2-1948-A6DE-6B99B6C03F8F}" srcOrd="0" destOrd="0" presId="urn:microsoft.com/office/officeart/2005/8/layout/hierarchy1"/>
    <dgm:cxn modelId="{89CF5036-98D3-8F41-88D8-4C9CED54B3C1}" type="presOf" srcId="{E831E8E3-29AE-4CB8-A5BB-8A7F23ADFC09}" destId="{FF9C0E3C-83FF-B540-92E7-70AAE9781D1F}" srcOrd="0" destOrd="0" presId="urn:microsoft.com/office/officeart/2005/8/layout/hierarchy1"/>
    <dgm:cxn modelId="{B225FE76-939C-E64E-B8D6-94CB6C51A5CA}" type="presOf" srcId="{AFA63CB8-6536-4072-8486-63D5A0A3DF39}" destId="{A74EC084-ABD4-9A41-8310-6FD26EC97E94}" srcOrd="0" destOrd="0" presId="urn:microsoft.com/office/officeart/2005/8/layout/hierarchy1"/>
    <dgm:cxn modelId="{823986E8-DE00-4295-A0FF-F8FEE484BA6A}" srcId="{E332C575-9588-45D4-BCDC-F6F0EF71BA00}" destId="{E831E8E3-29AE-4CB8-A5BB-8A7F23ADFC09}" srcOrd="0" destOrd="0" parTransId="{EE834882-C0E9-4C7B-9D1D-E6F14CA972C0}" sibTransId="{33294B80-8D61-484A-A735-A6545351252A}"/>
    <dgm:cxn modelId="{18CA9FF3-3292-47AE-96BF-BDC077841853}" srcId="{E332C575-9588-45D4-BCDC-F6F0EF71BA00}" destId="{AFA63CB8-6536-4072-8486-63D5A0A3DF39}" srcOrd="1" destOrd="0" parTransId="{9CA9A3B8-D033-4517-9CD7-BC9B08714AE1}" sibTransId="{9478ADCF-435A-4B76-BC36-4E435FACB61B}"/>
    <dgm:cxn modelId="{AA6F903C-9F6A-B940-B013-951C2DE6C7D7}" type="presParOf" srcId="{54E16F60-8BD2-1948-A6DE-6B99B6C03F8F}" destId="{79F58F37-E370-1F4E-AF4B-EC8ED6D024CD}" srcOrd="0" destOrd="0" presId="urn:microsoft.com/office/officeart/2005/8/layout/hierarchy1"/>
    <dgm:cxn modelId="{4B0B4903-5813-2D41-AE08-8BB4195F6EC1}" type="presParOf" srcId="{79F58F37-E370-1F4E-AF4B-EC8ED6D024CD}" destId="{37A5A722-D824-B848-9FD6-97B52AC51957}" srcOrd="0" destOrd="0" presId="urn:microsoft.com/office/officeart/2005/8/layout/hierarchy1"/>
    <dgm:cxn modelId="{DACBD9AE-E256-E442-970E-3CC655C63986}" type="presParOf" srcId="{37A5A722-D824-B848-9FD6-97B52AC51957}" destId="{265840DC-32C0-5745-83AA-148EFB538895}" srcOrd="0" destOrd="0" presId="urn:microsoft.com/office/officeart/2005/8/layout/hierarchy1"/>
    <dgm:cxn modelId="{D179008D-CCE2-4F43-AF2E-397A512A0E0E}" type="presParOf" srcId="{37A5A722-D824-B848-9FD6-97B52AC51957}" destId="{FF9C0E3C-83FF-B540-92E7-70AAE9781D1F}" srcOrd="1" destOrd="0" presId="urn:microsoft.com/office/officeart/2005/8/layout/hierarchy1"/>
    <dgm:cxn modelId="{15A1C69F-6420-5D47-895E-180193DFA3F7}" type="presParOf" srcId="{79F58F37-E370-1F4E-AF4B-EC8ED6D024CD}" destId="{3B26D946-B8D8-B948-9755-AC07587012F6}" srcOrd="1" destOrd="0" presId="urn:microsoft.com/office/officeart/2005/8/layout/hierarchy1"/>
    <dgm:cxn modelId="{745E8F9A-19C4-2B4B-AD0B-557CF75CA498}" type="presParOf" srcId="{54E16F60-8BD2-1948-A6DE-6B99B6C03F8F}" destId="{4199B4D1-B7F4-0D4D-BC1A-4F318C98ABF5}" srcOrd="1" destOrd="0" presId="urn:microsoft.com/office/officeart/2005/8/layout/hierarchy1"/>
    <dgm:cxn modelId="{0A2C61BE-12C1-6646-8B5F-8AD2A3E8843B}" type="presParOf" srcId="{4199B4D1-B7F4-0D4D-BC1A-4F318C98ABF5}" destId="{C6D84BA8-4CB0-2A4B-89A7-0BB52786FE75}" srcOrd="0" destOrd="0" presId="urn:microsoft.com/office/officeart/2005/8/layout/hierarchy1"/>
    <dgm:cxn modelId="{ED8A83E9-25A7-D84F-8680-F3D4F4F86C60}" type="presParOf" srcId="{C6D84BA8-4CB0-2A4B-89A7-0BB52786FE75}" destId="{25381FC0-B142-094F-9265-1C65D0AE6BAC}" srcOrd="0" destOrd="0" presId="urn:microsoft.com/office/officeart/2005/8/layout/hierarchy1"/>
    <dgm:cxn modelId="{91209466-AF42-2E42-AA90-474D0549912F}" type="presParOf" srcId="{C6D84BA8-4CB0-2A4B-89A7-0BB52786FE75}" destId="{A74EC084-ABD4-9A41-8310-6FD26EC97E94}" srcOrd="1" destOrd="0" presId="urn:microsoft.com/office/officeart/2005/8/layout/hierarchy1"/>
    <dgm:cxn modelId="{08D4762F-CE82-864B-B7A5-BE1F38DDB89A}" type="presParOf" srcId="{4199B4D1-B7F4-0D4D-BC1A-4F318C98ABF5}" destId="{02077637-CC55-6D47-85A9-1FC1965347B6}"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CC66972-B238-421E-B5B9-93818389475A}"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753B95FA-7C7F-4D30-97F2-1758C2D708F8}">
      <dgm:prSet custT="1"/>
      <dgm:spPr/>
      <dgm:t>
        <a:bodyPr/>
        <a:lstStyle/>
        <a:p>
          <a:r>
            <a:rPr lang="en-GB" sz="2000" dirty="0"/>
            <a:t>number of participating crowd workers</a:t>
          </a:r>
          <a:endParaRPr lang="en-US" sz="2000" dirty="0"/>
        </a:p>
      </dgm:t>
    </dgm:pt>
    <dgm:pt modelId="{EF7ED799-56E4-40F3-B9F0-F05CDCD9F6B9}" type="parTrans" cxnId="{A67C29DB-C9AC-43DE-81F9-838F209890C1}">
      <dgm:prSet/>
      <dgm:spPr/>
      <dgm:t>
        <a:bodyPr/>
        <a:lstStyle/>
        <a:p>
          <a:endParaRPr lang="en-US"/>
        </a:p>
      </dgm:t>
    </dgm:pt>
    <dgm:pt modelId="{6A3463DD-2E94-42A3-98A5-FA76D92D102E}" type="sibTrans" cxnId="{A67C29DB-C9AC-43DE-81F9-838F209890C1}">
      <dgm:prSet/>
      <dgm:spPr/>
      <dgm:t>
        <a:bodyPr/>
        <a:lstStyle/>
        <a:p>
          <a:endParaRPr lang="en-US"/>
        </a:p>
      </dgm:t>
    </dgm:pt>
    <dgm:pt modelId="{A1DD9006-F9A1-4341-9D24-A89109AB1427}">
      <dgm:prSet custT="1"/>
      <dgm:spPr/>
      <dgm:t>
        <a:bodyPr/>
        <a:lstStyle/>
        <a:p>
          <a:r>
            <a:rPr lang="en-GB" sz="2000" dirty="0"/>
            <a:t>number of tasks (or assignments to workers)</a:t>
          </a:r>
          <a:endParaRPr lang="en-US" sz="2000" dirty="0"/>
        </a:p>
      </dgm:t>
    </dgm:pt>
    <dgm:pt modelId="{D0AA5F0C-571F-432D-86AC-1D9BF923D9C1}" type="parTrans" cxnId="{F0DFC2F7-1787-4B43-B3B1-327C37A798AE}">
      <dgm:prSet/>
      <dgm:spPr/>
      <dgm:t>
        <a:bodyPr/>
        <a:lstStyle/>
        <a:p>
          <a:endParaRPr lang="en-US"/>
        </a:p>
      </dgm:t>
    </dgm:pt>
    <dgm:pt modelId="{5957DF05-1ECD-450F-92BB-209117AB03BE}" type="sibTrans" cxnId="{F0DFC2F7-1787-4B43-B3B1-327C37A798AE}">
      <dgm:prSet/>
      <dgm:spPr/>
      <dgm:t>
        <a:bodyPr/>
        <a:lstStyle/>
        <a:p>
          <a:endParaRPr lang="en-US"/>
        </a:p>
      </dgm:t>
    </dgm:pt>
    <dgm:pt modelId="{430EB958-57BF-42B1-B9E8-7CE44DAF57AC}">
      <dgm:prSet custT="1"/>
      <dgm:spPr/>
      <dgm:t>
        <a:bodyPr/>
        <a:lstStyle/>
        <a:p>
          <a:r>
            <a:rPr lang="en-GB" sz="2000" dirty="0"/>
            <a:t>payment per task</a:t>
          </a:r>
          <a:endParaRPr lang="en-US" sz="2000" dirty="0"/>
        </a:p>
      </dgm:t>
    </dgm:pt>
    <dgm:pt modelId="{D75177E7-373A-4EF9-A291-4731D29169A0}" type="parTrans" cxnId="{2CF053F5-437F-49B1-8F3D-A7441129CFD2}">
      <dgm:prSet/>
      <dgm:spPr/>
      <dgm:t>
        <a:bodyPr/>
        <a:lstStyle/>
        <a:p>
          <a:endParaRPr lang="en-US"/>
        </a:p>
      </dgm:t>
    </dgm:pt>
    <dgm:pt modelId="{D60E4A43-AB42-426B-B052-BEC548ABC229}" type="sibTrans" cxnId="{2CF053F5-437F-49B1-8F3D-A7441129CFD2}">
      <dgm:prSet/>
      <dgm:spPr/>
      <dgm:t>
        <a:bodyPr/>
        <a:lstStyle/>
        <a:p>
          <a:endParaRPr lang="en-US"/>
        </a:p>
      </dgm:t>
    </dgm:pt>
    <dgm:pt modelId="{1C7755A9-E624-45DA-BA0F-95C599365406}">
      <dgm:prSet custT="1"/>
      <dgm:spPr/>
      <dgm:t>
        <a:bodyPr/>
        <a:lstStyle/>
        <a:p>
          <a:r>
            <a:rPr lang="en-GB" sz="2000" dirty="0"/>
            <a:t>participation constraints enforced (including platform settings)</a:t>
          </a:r>
          <a:endParaRPr lang="en-US" sz="2000" dirty="0"/>
        </a:p>
      </dgm:t>
    </dgm:pt>
    <dgm:pt modelId="{D387E23D-A4D1-47A6-97E1-3BF1BB727C80}" type="parTrans" cxnId="{26CC2D56-04A1-47C7-A46C-D9AA565A8F5E}">
      <dgm:prSet/>
      <dgm:spPr/>
      <dgm:t>
        <a:bodyPr/>
        <a:lstStyle/>
        <a:p>
          <a:endParaRPr lang="en-US"/>
        </a:p>
      </dgm:t>
    </dgm:pt>
    <dgm:pt modelId="{AA14761E-D164-49EB-BB28-176482ABF33E}" type="sibTrans" cxnId="{26CC2D56-04A1-47C7-A46C-D9AA565A8F5E}">
      <dgm:prSet/>
      <dgm:spPr/>
      <dgm:t>
        <a:bodyPr/>
        <a:lstStyle/>
        <a:p>
          <a:endParaRPr lang="en-US"/>
        </a:p>
      </dgm:t>
    </dgm:pt>
    <dgm:pt modelId="{05AF08A8-DA84-4C2A-BAC7-5DF2C9457701}">
      <dgm:prSet/>
      <dgm:spPr/>
      <dgm:t>
        <a:bodyPr/>
        <a:lstStyle/>
        <a:p>
          <a:r>
            <a:rPr lang="en-GB"/>
            <a:t>the type of crowd or crowdsourcing platform</a:t>
          </a:r>
          <a:endParaRPr lang="en-US"/>
        </a:p>
      </dgm:t>
    </dgm:pt>
    <dgm:pt modelId="{C4276DB2-D73A-4BD7-9072-AB718FEF4E7E}" type="parTrans" cxnId="{AE37EA29-1FFF-4CFD-80DD-03238928E720}">
      <dgm:prSet/>
      <dgm:spPr/>
      <dgm:t>
        <a:bodyPr/>
        <a:lstStyle/>
        <a:p>
          <a:endParaRPr lang="en-US"/>
        </a:p>
      </dgm:t>
    </dgm:pt>
    <dgm:pt modelId="{A826BCE7-F293-450B-B2F7-EEE841269761}" type="sibTrans" cxnId="{AE37EA29-1FFF-4CFD-80DD-03238928E720}">
      <dgm:prSet/>
      <dgm:spPr/>
      <dgm:t>
        <a:bodyPr/>
        <a:lstStyle/>
        <a:p>
          <a:endParaRPr lang="en-US"/>
        </a:p>
      </dgm:t>
    </dgm:pt>
    <dgm:pt modelId="{95A47926-C232-4888-8745-0A60D89833D8}" type="pres">
      <dgm:prSet presAssocID="{9CC66972-B238-421E-B5B9-93818389475A}" presName="root" presStyleCnt="0">
        <dgm:presLayoutVars>
          <dgm:dir/>
          <dgm:resizeHandles val="exact"/>
        </dgm:presLayoutVars>
      </dgm:prSet>
      <dgm:spPr/>
    </dgm:pt>
    <dgm:pt modelId="{493A6A72-138B-43A6-A8D2-6208327AF49A}" type="pres">
      <dgm:prSet presAssocID="{753B95FA-7C7F-4D30-97F2-1758C2D708F8}" presName="compNode" presStyleCnt="0"/>
      <dgm:spPr/>
    </dgm:pt>
    <dgm:pt modelId="{6847D294-9632-4F1D-9356-A758D9ECC704}" type="pres">
      <dgm:prSet presAssocID="{753B95FA-7C7F-4D30-97F2-1758C2D708F8}" presName="bgRect" presStyleLbl="bgShp" presStyleIdx="0" presStyleCnt="5"/>
      <dgm:spPr/>
    </dgm:pt>
    <dgm:pt modelId="{22CA7827-DB8D-4229-8ACE-A01E6BED9E2F}" type="pres">
      <dgm:prSet presAssocID="{753B95FA-7C7F-4D30-97F2-1758C2D708F8}"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Group of People"/>
        </a:ext>
      </dgm:extLst>
    </dgm:pt>
    <dgm:pt modelId="{A6E21E9E-FCA3-41FE-8806-B853400C0E22}" type="pres">
      <dgm:prSet presAssocID="{753B95FA-7C7F-4D30-97F2-1758C2D708F8}" presName="spaceRect" presStyleCnt="0"/>
      <dgm:spPr/>
    </dgm:pt>
    <dgm:pt modelId="{D446D9A5-F996-4157-BC4F-0819E7A7B16F}" type="pres">
      <dgm:prSet presAssocID="{753B95FA-7C7F-4D30-97F2-1758C2D708F8}" presName="parTx" presStyleLbl="revTx" presStyleIdx="0" presStyleCnt="5">
        <dgm:presLayoutVars>
          <dgm:chMax val="0"/>
          <dgm:chPref val="0"/>
        </dgm:presLayoutVars>
      </dgm:prSet>
      <dgm:spPr/>
    </dgm:pt>
    <dgm:pt modelId="{E6224D14-9BAF-409E-BB91-C8FA6946245C}" type="pres">
      <dgm:prSet presAssocID="{6A3463DD-2E94-42A3-98A5-FA76D92D102E}" presName="sibTrans" presStyleCnt="0"/>
      <dgm:spPr/>
    </dgm:pt>
    <dgm:pt modelId="{7F80FB6B-3528-48D6-86F2-D2BB67DACAD4}" type="pres">
      <dgm:prSet presAssocID="{A1DD9006-F9A1-4341-9D24-A89109AB1427}" presName="compNode" presStyleCnt="0"/>
      <dgm:spPr/>
    </dgm:pt>
    <dgm:pt modelId="{D62F091C-94EB-424C-B95B-D9D68648F1E2}" type="pres">
      <dgm:prSet presAssocID="{A1DD9006-F9A1-4341-9D24-A89109AB1427}" presName="bgRect" presStyleLbl="bgShp" presStyleIdx="1" presStyleCnt="5"/>
      <dgm:spPr/>
    </dgm:pt>
    <dgm:pt modelId="{0E485170-CCC7-451B-99B4-5FC4F9BEE00E}" type="pres">
      <dgm:prSet presAssocID="{A1DD9006-F9A1-4341-9D24-A89109AB1427}"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Office Worker"/>
        </a:ext>
      </dgm:extLst>
    </dgm:pt>
    <dgm:pt modelId="{0B13033C-CB74-4E98-8586-DBF7914CA6D1}" type="pres">
      <dgm:prSet presAssocID="{A1DD9006-F9A1-4341-9D24-A89109AB1427}" presName="spaceRect" presStyleCnt="0"/>
      <dgm:spPr/>
    </dgm:pt>
    <dgm:pt modelId="{348A5788-FD93-42A6-AE13-33DB522F04D7}" type="pres">
      <dgm:prSet presAssocID="{A1DD9006-F9A1-4341-9D24-A89109AB1427}" presName="parTx" presStyleLbl="revTx" presStyleIdx="1" presStyleCnt="5">
        <dgm:presLayoutVars>
          <dgm:chMax val="0"/>
          <dgm:chPref val="0"/>
        </dgm:presLayoutVars>
      </dgm:prSet>
      <dgm:spPr/>
    </dgm:pt>
    <dgm:pt modelId="{DCE9536D-C925-481A-A474-9CDA7E7B0FF6}" type="pres">
      <dgm:prSet presAssocID="{5957DF05-1ECD-450F-92BB-209117AB03BE}" presName="sibTrans" presStyleCnt="0"/>
      <dgm:spPr/>
    </dgm:pt>
    <dgm:pt modelId="{D5F55169-94D4-4BDC-82FB-AC36426608FB}" type="pres">
      <dgm:prSet presAssocID="{430EB958-57BF-42B1-B9E8-7CE44DAF57AC}" presName="compNode" presStyleCnt="0"/>
      <dgm:spPr/>
    </dgm:pt>
    <dgm:pt modelId="{6DEEB90C-146A-440B-9766-62B91A3EE20C}" type="pres">
      <dgm:prSet presAssocID="{430EB958-57BF-42B1-B9E8-7CE44DAF57AC}" presName="bgRect" presStyleLbl="bgShp" presStyleIdx="2" presStyleCnt="5"/>
      <dgm:spPr/>
    </dgm:pt>
    <dgm:pt modelId="{68C2DE5D-8CFC-4F44-9774-C4E3540C441F}" type="pres">
      <dgm:prSet presAssocID="{430EB958-57BF-42B1-B9E8-7CE44DAF57AC}"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oney"/>
        </a:ext>
      </dgm:extLst>
    </dgm:pt>
    <dgm:pt modelId="{D2CBF1E1-9E06-43E9-B6CE-CE8191763D67}" type="pres">
      <dgm:prSet presAssocID="{430EB958-57BF-42B1-B9E8-7CE44DAF57AC}" presName="spaceRect" presStyleCnt="0"/>
      <dgm:spPr/>
    </dgm:pt>
    <dgm:pt modelId="{B01A8A3A-366E-48A4-8D4F-8227BC0913C7}" type="pres">
      <dgm:prSet presAssocID="{430EB958-57BF-42B1-B9E8-7CE44DAF57AC}" presName="parTx" presStyleLbl="revTx" presStyleIdx="2" presStyleCnt="5">
        <dgm:presLayoutVars>
          <dgm:chMax val="0"/>
          <dgm:chPref val="0"/>
        </dgm:presLayoutVars>
      </dgm:prSet>
      <dgm:spPr/>
    </dgm:pt>
    <dgm:pt modelId="{508F4ED0-FF79-4C74-9DBF-7232B42CF44A}" type="pres">
      <dgm:prSet presAssocID="{D60E4A43-AB42-426B-B052-BEC548ABC229}" presName="sibTrans" presStyleCnt="0"/>
      <dgm:spPr/>
    </dgm:pt>
    <dgm:pt modelId="{CD81EB45-414F-46F8-B94D-C452A589076C}" type="pres">
      <dgm:prSet presAssocID="{1C7755A9-E624-45DA-BA0F-95C599365406}" presName="compNode" presStyleCnt="0"/>
      <dgm:spPr/>
    </dgm:pt>
    <dgm:pt modelId="{11DAE813-78D3-48B1-8CF0-0488897BF11B}" type="pres">
      <dgm:prSet presAssocID="{1C7755A9-E624-45DA-BA0F-95C599365406}" presName="bgRect" presStyleLbl="bgShp" presStyleIdx="3" presStyleCnt="5"/>
      <dgm:spPr/>
    </dgm:pt>
    <dgm:pt modelId="{A6C99D76-0B28-4923-B45D-BFC81114AB76}" type="pres">
      <dgm:prSet presAssocID="{1C7755A9-E624-45DA-BA0F-95C599365406}"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Web Design"/>
        </a:ext>
      </dgm:extLst>
    </dgm:pt>
    <dgm:pt modelId="{8A59D474-4EB2-443C-B8C7-2F1D0C38C331}" type="pres">
      <dgm:prSet presAssocID="{1C7755A9-E624-45DA-BA0F-95C599365406}" presName="spaceRect" presStyleCnt="0"/>
      <dgm:spPr/>
    </dgm:pt>
    <dgm:pt modelId="{231D7A37-023A-459D-B5FC-FAABBF7E20AF}" type="pres">
      <dgm:prSet presAssocID="{1C7755A9-E624-45DA-BA0F-95C599365406}" presName="parTx" presStyleLbl="revTx" presStyleIdx="3" presStyleCnt="5">
        <dgm:presLayoutVars>
          <dgm:chMax val="0"/>
          <dgm:chPref val="0"/>
        </dgm:presLayoutVars>
      </dgm:prSet>
      <dgm:spPr/>
    </dgm:pt>
    <dgm:pt modelId="{145A5B41-9938-4F01-810B-E837674AE7C0}" type="pres">
      <dgm:prSet presAssocID="{AA14761E-D164-49EB-BB28-176482ABF33E}" presName="sibTrans" presStyleCnt="0"/>
      <dgm:spPr/>
    </dgm:pt>
    <dgm:pt modelId="{5127EB80-1A74-4030-BAAB-2D1C0ACAB880}" type="pres">
      <dgm:prSet presAssocID="{05AF08A8-DA84-4C2A-BAC7-5DF2C9457701}" presName="compNode" presStyleCnt="0"/>
      <dgm:spPr/>
    </dgm:pt>
    <dgm:pt modelId="{5499B2B8-38C9-4DF8-97DB-E17C56240E86}" type="pres">
      <dgm:prSet presAssocID="{05AF08A8-DA84-4C2A-BAC7-5DF2C9457701}" presName="bgRect" presStyleLbl="bgShp" presStyleIdx="4" presStyleCnt="5"/>
      <dgm:spPr/>
    </dgm:pt>
    <dgm:pt modelId="{B989301D-CAF3-43BA-A227-94DCE2B6CDC3}" type="pres">
      <dgm:prSet presAssocID="{05AF08A8-DA84-4C2A-BAC7-5DF2C9457701}"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Users"/>
        </a:ext>
      </dgm:extLst>
    </dgm:pt>
    <dgm:pt modelId="{327998FA-AFE6-4DBA-B842-386911B9495B}" type="pres">
      <dgm:prSet presAssocID="{05AF08A8-DA84-4C2A-BAC7-5DF2C9457701}" presName="spaceRect" presStyleCnt="0"/>
      <dgm:spPr/>
    </dgm:pt>
    <dgm:pt modelId="{D1034891-8CA9-4AD1-9C85-691E39BCDB2F}" type="pres">
      <dgm:prSet presAssocID="{05AF08A8-DA84-4C2A-BAC7-5DF2C9457701}" presName="parTx" presStyleLbl="revTx" presStyleIdx="4" presStyleCnt="5">
        <dgm:presLayoutVars>
          <dgm:chMax val="0"/>
          <dgm:chPref val="0"/>
        </dgm:presLayoutVars>
      </dgm:prSet>
      <dgm:spPr/>
    </dgm:pt>
  </dgm:ptLst>
  <dgm:cxnLst>
    <dgm:cxn modelId="{AE37EA29-1FFF-4CFD-80DD-03238928E720}" srcId="{9CC66972-B238-421E-B5B9-93818389475A}" destId="{05AF08A8-DA84-4C2A-BAC7-5DF2C9457701}" srcOrd="4" destOrd="0" parTransId="{C4276DB2-D73A-4BD7-9072-AB718FEF4E7E}" sibTransId="{A826BCE7-F293-450B-B2F7-EEE841269761}"/>
    <dgm:cxn modelId="{26CC2D56-04A1-47C7-A46C-D9AA565A8F5E}" srcId="{9CC66972-B238-421E-B5B9-93818389475A}" destId="{1C7755A9-E624-45DA-BA0F-95C599365406}" srcOrd="3" destOrd="0" parTransId="{D387E23D-A4D1-47A6-97E1-3BF1BB727C80}" sibTransId="{AA14761E-D164-49EB-BB28-176482ABF33E}"/>
    <dgm:cxn modelId="{1BB85C62-E3DC-4F97-89CA-7FB1FCE9F891}" type="presOf" srcId="{05AF08A8-DA84-4C2A-BAC7-5DF2C9457701}" destId="{D1034891-8CA9-4AD1-9C85-691E39BCDB2F}" srcOrd="0" destOrd="0" presId="urn:microsoft.com/office/officeart/2018/2/layout/IconVerticalSolidList"/>
    <dgm:cxn modelId="{3BEF3288-82BD-4CD7-B12E-0D1E48FE9E16}" type="presOf" srcId="{9CC66972-B238-421E-B5B9-93818389475A}" destId="{95A47926-C232-4888-8745-0A60D89833D8}" srcOrd="0" destOrd="0" presId="urn:microsoft.com/office/officeart/2018/2/layout/IconVerticalSolidList"/>
    <dgm:cxn modelId="{9FE5A68D-E4AC-4E4F-A0F1-F6D574C19F6A}" type="presOf" srcId="{430EB958-57BF-42B1-B9E8-7CE44DAF57AC}" destId="{B01A8A3A-366E-48A4-8D4F-8227BC0913C7}" srcOrd="0" destOrd="0" presId="urn:microsoft.com/office/officeart/2018/2/layout/IconVerticalSolidList"/>
    <dgm:cxn modelId="{386CC1C2-7620-4CF4-965E-330693292075}" type="presOf" srcId="{753B95FA-7C7F-4D30-97F2-1758C2D708F8}" destId="{D446D9A5-F996-4157-BC4F-0819E7A7B16F}" srcOrd="0" destOrd="0" presId="urn:microsoft.com/office/officeart/2018/2/layout/IconVerticalSolidList"/>
    <dgm:cxn modelId="{A67C29DB-C9AC-43DE-81F9-838F209890C1}" srcId="{9CC66972-B238-421E-B5B9-93818389475A}" destId="{753B95FA-7C7F-4D30-97F2-1758C2D708F8}" srcOrd="0" destOrd="0" parTransId="{EF7ED799-56E4-40F3-B9F0-F05CDCD9F6B9}" sibTransId="{6A3463DD-2E94-42A3-98A5-FA76D92D102E}"/>
    <dgm:cxn modelId="{5BEDBBDB-9FB8-4BDF-BD00-5C2CDEE26EEE}" type="presOf" srcId="{A1DD9006-F9A1-4341-9D24-A89109AB1427}" destId="{348A5788-FD93-42A6-AE13-33DB522F04D7}" srcOrd="0" destOrd="0" presId="urn:microsoft.com/office/officeart/2018/2/layout/IconVerticalSolidList"/>
    <dgm:cxn modelId="{2CF053F5-437F-49B1-8F3D-A7441129CFD2}" srcId="{9CC66972-B238-421E-B5B9-93818389475A}" destId="{430EB958-57BF-42B1-B9E8-7CE44DAF57AC}" srcOrd="2" destOrd="0" parTransId="{D75177E7-373A-4EF9-A291-4731D29169A0}" sibTransId="{D60E4A43-AB42-426B-B052-BEC548ABC229}"/>
    <dgm:cxn modelId="{F0DFC2F7-1787-4B43-B3B1-327C37A798AE}" srcId="{9CC66972-B238-421E-B5B9-93818389475A}" destId="{A1DD9006-F9A1-4341-9D24-A89109AB1427}" srcOrd="1" destOrd="0" parTransId="{D0AA5F0C-571F-432D-86AC-1D9BF923D9C1}" sibTransId="{5957DF05-1ECD-450F-92BB-209117AB03BE}"/>
    <dgm:cxn modelId="{BF04C5FF-94AC-4563-989E-03C43A0AB485}" type="presOf" srcId="{1C7755A9-E624-45DA-BA0F-95C599365406}" destId="{231D7A37-023A-459D-B5FC-FAABBF7E20AF}" srcOrd="0" destOrd="0" presId="urn:microsoft.com/office/officeart/2018/2/layout/IconVerticalSolidList"/>
    <dgm:cxn modelId="{47007A3C-9060-4A40-9FDF-B1C9EAF760C1}" type="presParOf" srcId="{95A47926-C232-4888-8745-0A60D89833D8}" destId="{493A6A72-138B-43A6-A8D2-6208327AF49A}" srcOrd="0" destOrd="0" presId="urn:microsoft.com/office/officeart/2018/2/layout/IconVerticalSolidList"/>
    <dgm:cxn modelId="{B4E881F7-321A-423E-B6F2-E162332AA5C3}" type="presParOf" srcId="{493A6A72-138B-43A6-A8D2-6208327AF49A}" destId="{6847D294-9632-4F1D-9356-A758D9ECC704}" srcOrd="0" destOrd="0" presId="urn:microsoft.com/office/officeart/2018/2/layout/IconVerticalSolidList"/>
    <dgm:cxn modelId="{48C48FA5-3982-4FB4-8ACC-F4B8BCDF4620}" type="presParOf" srcId="{493A6A72-138B-43A6-A8D2-6208327AF49A}" destId="{22CA7827-DB8D-4229-8ACE-A01E6BED9E2F}" srcOrd="1" destOrd="0" presId="urn:microsoft.com/office/officeart/2018/2/layout/IconVerticalSolidList"/>
    <dgm:cxn modelId="{58A171E5-41F3-4B4D-B767-210F867A5F31}" type="presParOf" srcId="{493A6A72-138B-43A6-A8D2-6208327AF49A}" destId="{A6E21E9E-FCA3-41FE-8806-B853400C0E22}" srcOrd="2" destOrd="0" presId="urn:microsoft.com/office/officeart/2018/2/layout/IconVerticalSolidList"/>
    <dgm:cxn modelId="{2CF58726-934F-4CA4-BFE4-A90BAE6D3555}" type="presParOf" srcId="{493A6A72-138B-43A6-A8D2-6208327AF49A}" destId="{D446D9A5-F996-4157-BC4F-0819E7A7B16F}" srcOrd="3" destOrd="0" presId="urn:microsoft.com/office/officeart/2018/2/layout/IconVerticalSolidList"/>
    <dgm:cxn modelId="{270794A9-0505-480F-BB21-4180E013EF09}" type="presParOf" srcId="{95A47926-C232-4888-8745-0A60D89833D8}" destId="{E6224D14-9BAF-409E-BB91-C8FA6946245C}" srcOrd="1" destOrd="0" presId="urn:microsoft.com/office/officeart/2018/2/layout/IconVerticalSolidList"/>
    <dgm:cxn modelId="{7ED9B294-65D1-4508-BD7C-C467D5B50757}" type="presParOf" srcId="{95A47926-C232-4888-8745-0A60D89833D8}" destId="{7F80FB6B-3528-48D6-86F2-D2BB67DACAD4}" srcOrd="2" destOrd="0" presId="urn:microsoft.com/office/officeart/2018/2/layout/IconVerticalSolidList"/>
    <dgm:cxn modelId="{665C2C1A-F8FF-4DE2-9CD9-7AD47131E347}" type="presParOf" srcId="{7F80FB6B-3528-48D6-86F2-D2BB67DACAD4}" destId="{D62F091C-94EB-424C-B95B-D9D68648F1E2}" srcOrd="0" destOrd="0" presId="urn:microsoft.com/office/officeart/2018/2/layout/IconVerticalSolidList"/>
    <dgm:cxn modelId="{4434B3A0-5A8F-41A9-BD57-04D3EF01D2EA}" type="presParOf" srcId="{7F80FB6B-3528-48D6-86F2-D2BB67DACAD4}" destId="{0E485170-CCC7-451B-99B4-5FC4F9BEE00E}" srcOrd="1" destOrd="0" presId="urn:microsoft.com/office/officeart/2018/2/layout/IconVerticalSolidList"/>
    <dgm:cxn modelId="{DA5B1FF0-F63E-4F7F-9C09-D8B5AEB1B8B9}" type="presParOf" srcId="{7F80FB6B-3528-48D6-86F2-D2BB67DACAD4}" destId="{0B13033C-CB74-4E98-8586-DBF7914CA6D1}" srcOrd="2" destOrd="0" presId="urn:microsoft.com/office/officeart/2018/2/layout/IconVerticalSolidList"/>
    <dgm:cxn modelId="{D8CE6F7B-7273-4783-A23B-C5975EE63638}" type="presParOf" srcId="{7F80FB6B-3528-48D6-86F2-D2BB67DACAD4}" destId="{348A5788-FD93-42A6-AE13-33DB522F04D7}" srcOrd="3" destOrd="0" presId="urn:microsoft.com/office/officeart/2018/2/layout/IconVerticalSolidList"/>
    <dgm:cxn modelId="{0E0191AE-CF9E-4B5B-B302-5C2E7D64CC7B}" type="presParOf" srcId="{95A47926-C232-4888-8745-0A60D89833D8}" destId="{DCE9536D-C925-481A-A474-9CDA7E7B0FF6}" srcOrd="3" destOrd="0" presId="urn:microsoft.com/office/officeart/2018/2/layout/IconVerticalSolidList"/>
    <dgm:cxn modelId="{F01BE95B-A216-47D6-AB61-145C157DDF26}" type="presParOf" srcId="{95A47926-C232-4888-8745-0A60D89833D8}" destId="{D5F55169-94D4-4BDC-82FB-AC36426608FB}" srcOrd="4" destOrd="0" presId="urn:microsoft.com/office/officeart/2018/2/layout/IconVerticalSolidList"/>
    <dgm:cxn modelId="{2F004943-3F78-4D08-B6EA-31126DBB5FEB}" type="presParOf" srcId="{D5F55169-94D4-4BDC-82FB-AC36426608FB}" destId="{6DEEB90C-146A-440B-9766-62B91A3EE20C}" srcOrd="0" destOrd="0" presId="urn:microsoft.com/office/officeart/2018/2/layout/IconVerticalSolidList"/>
    <dgm:cxn modelId="{385AD9EE-1DBA-4E37-8969-7BAE8BCCFE2A}" type="presParOf" srcId="{D5F55169-94D4-4BDC-82FB-AC36426608FB}" destId="{68C2DE5D-8CFC-4F44-9774-C4E3540C441F}" srcOrd="1" destOrd="0" presId="urn:microsoft.com/office/officeart/2018/2/layout/IconVerticalSolidList"/>
    <dgm:cxn modelId="{11D89A23-A07D-4F0A-BE2F-8A9B8EC40737}" type="presParOf" srcId="{D5F55169-94D4-4BDC-82FB-AC36426608FB}" destId="{D2CBF1E1-9E06-43E9-B6CE-CE8191763D67}" srcOrd="2" destOrd="0" presId="urn:microsoft.com/office/officeart/2018/2/layout/IconVerticalSolidList"/>
    <dgm:cxn modelId="{D0C2FC24-362E-433F-95C1-EED960E21877}" type="presParOf" srcId="{D5F55169-94D4-4BDC-82FB-AC36426608FB}" destId="{B01A8A3A-366E-48A4-8D4F-8227BC0913C7}" srcOrd="3" destOrd="0" presId="urn:microsoft.com/office/officeart/2018/2/layout/IconVerticalSolidList"/>
    <dgm:cxn modelId="{E77C9012-F1B9-4631-8533-620371A7E85A}" type="presParOf" srcId="{95A47926-C232-4888-8745-0A60D89833D8}" destId="{508F4ED0-FF79-4C74-9DBF-7232B42CF44A}" srcOrd="5" destOrd="0" presId="urn:microsoft.com/office/officeart/2018/2/layout/IconVerticalSolidList"/>
    <dgm:cxn modelId="{C06A30F3-0066-44FF-8791-159EA8838293}" type="presParOf" srcId="{95A47926-C232-4888-8745-0A60D89833D8}" destId="{CD81EB45-414F-46F8-B94D-C452A589076C}" srcOrd="6" destOrd="0" presId="urn:microsoft.com/office/officeart/2018/2/layout/IconVerticalSolidList"/>
    <dgm:cxn modelId="{3A3175F6-8C9A-43F0-9E31-60316E50CFDC}" type="presParOf" srcId="{CD81EB45-414F-46F8-B94D-C452A589076C}" destId="{11DAE813-78D3-48B1-8CF0-0488897BF11B}" srcOrd="0" destOrd="0" presId="urn:microsoft.com/office/officeart/2018/2/layout/IconVerticalSolidList"/>
    <dgm:cxn modelId="{85DA5162-9762-439D-ACB7-E47CA83DEA14}" type="presParOf" srcId="{CD81EB45-414F-46F8-B94D-C452A589076C}" destId="{A6C99D76-0B28-4923-B45D-BFC81114AB76}" srcOrd="1" destOrd="0" presId="urn:microsoft.com/office/officeart/2018/2/layout/IconVerticalSolidList"/>
    <dgm:cxn modelId="{6FDC98DE-BB3D-43EF-ACB0-E38FB7B10B07}" type="presParOf" srcId="{CD81EB45-414F-46F8-B94D-C452A589076C}" destId="{8A59D474-4EB2-443C-B8C7-2F1D0C38C331}" srcOrd="2" destOrd="0" presId="urn:microsoft.com/office/officeart/2018/2/layout/IconVerticalSolidList"/>
    <dgm:cxn modelId="{CB9DFFD3-5096-4C96-9C86-295F99007109}" type="presParOf" srcId="{CD81EB45-414F-46F8-B94D-C452A589076C}" destId="{231D7A37-023A-459D-B5FC-FAABBF7E20AF}" srcOrd="3" destOrd="0" presId="urn:microsoft.com/office/officeart/2018/2/layout/IconVerticalSolidList"/>
    <dgm:cxn modelId="{E52BF7DA-C6F1-4C62-881D-F4BD3D1B71A8}" type="presParOf" srcId="{95A47926-C232-4888-8745-0A60D89833D8}" destId="{145A5B41-9938-4F01-810B-E837674AE7C0}" srcOrd="7" destOrd="0" presId="urn:microsoft.com/office/officeart/2018/2/layout/IconVerticalSolidList"/>
    <dgm:cxn modelId="{4C1A44DF-EE89-49E8-8893-5D79F90292A9}" type="presParOf" srcId="{95A47926-C232-4888-8745-0A60D89833D8}" destId="{5127EB80-1A74-4030-BAAB-2D1C0ACAB880}" srcOrd="8" destOrd="0" presId="urn:microsoft.com/office/officeart/2018/2/layout/IconVerticalSolidList"/>
    <dgm:cxn modelId="{C92F8104-402F-4422-889E-0C1D7BAE4E1B}" type="presParOf" srcId="{5127EB80-1A74-4030-BAAB-2D1C0ACAB880}" destId="{5499B2B8-38C9-4DF8-97DB-E17C56240E86}" srcOrd="0" destOrd="0" presId="urn:microsoft.com/office/officeart/2018/2/layout/IconVerticalSolidList"/>
    <dgm:cxn modelId="{B72205C1-6149-489D-8120-89A32699C715}" type="presParOf" srcId="{5127EB80-1A74-4030-BAAB-2D1C0ACAB880}" destId="{B989301D-CAF3-43BA-A227-94DCE2B6CDC3}" srcOrd="1" destOrd="0" presId="urn:microsoft.com/office/officeart/2018/2/layout/IconVerticalSolidList"/>
    <dgm:cxn modelId="{EA08895C-53F1-47F2-9074-4E4683A44C9D}" type="presParOf" srcId="{5127EB80-1A74-4030-BAAB-2D1C0ACAB880}" destId="{327998FA-AFE6-4DBA-B842-386911B9495B}" srcOrd="2" destOrd="0" presId="urn:microsoft.com/office/officeart/2018/2/layout/IconVerticalSolidList"/>
    <dgm:cxn modelId="{B156410B-3764-4216-B00D-084E85AE735A}" type="presParOf" srcId="{5127EB80-1A74-4030-BAAB-2D1C0ACAB880}" destId="{D1034891-8CA9-4AD1-9C85-691E39BCDB2F}"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20A82D9-7C67-4FDD-9C4C-972A6C734757}"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B16EEC2B-DEFE-47DE-BF21-983BB793552D}">
      <dgm:prSet/>
      <dgm:spPr/>
      <dgm:t>
        <a:bodyPr/>
        <a:lstStyle/>
        <a:p>
          <a:r>
            <a:rPr lang="en-GB"/>
            <a:t>Mimicking/mirroring the main experiment</a:t>
          </a:r>
          <a:endParaRPr lang="en-US"/>
        </a:p>
      </dgm:t>
    </dgm:pt>
    <dgm:pt modelId="{149978D8-04DB-424B-B1A4-A3442E508779}" type="parTrans" cxnId="{814602C4-0DED-4212-A6DA-23EDB36C25E6}">
      <dgm:prSet/>
      <dgm:spPr/>
      <dgm:t>
        <a:bodyPr/>
        <a:lstStyle/>
        <a:p>
          <a:endParaRPr lang="en-US"/>
        </a:p>
      </dgm:t>
    </dgm:pt>
    <dgm:pt modelId="{254302F2-FB59-4895-8B24-AAF5E75C1870}" type="sibTrans" cxnId="{814602C4-0DED-4212-A6DA-23EDB36C25E6}">
      <dgm:prSet/>
      <dgm:spPr/>
      <dgm:t>
        <a:bodyPr/>
        <a:lstStyle/>
        <a:p>
          <a:endParaRPr lang="en-US"/>
        </a:p>
      </dgm:t>
    </dgm:pt>
    <dgm:pt modelId="{5D451315-FCE3-46C7-8D36-E9B57078F887}">
      <dgm:prSet/>
      <dgm:spPr/>
      <dgm:t>
        <a:bodyPr/>
        <a:lstStyle/>
        <a:p>
          <a:r>
            <a:rPr lang="en-GB"/>
            <a:t>Exploration and experimentation</a:t>
          </a:r>
          <a:endParaRPr lang="en-US"/>
        </a:p>
      </dgm:t>
    </dgm:pt>
    <dgm:pt modelId="{00027CC8-701A-4A8B-BFDF-4AED8782D0FF}" type="parTrans" cxnId="{A0A45DFC-D89C-4B1A-AF1E-DB73A21419F6}">
      <dgm:prSet/>
      <dgm:spPr/>
      <dgm:t>
        <a:bodyPr/>
        <a:lstStyle/>
        <a:p>
          <a:endParaRPr lang="en-US"/>
        </a:p>
      </dgm:t>
    </dgm:pt>
    <dgm:pt modelId="{489C0E1C-3503-4BFA-88E8-5EAD6C45FAB7}" type="sibTrans" cxnId="{A0A45DFC-D89C-4B1A-AF1E-DB73A21419F6}">
      <dgm:prSet/>
      <dgm:spPr/>
      <dgm:t>
        <a:bodyPr/>
        <a:lstStyle/>
        <a:p>
          <a:endParaRPr lang="en-US"/>
        </a:p>
      </dgm:t>
    </dgm:pt>
    <dgm:pt modelId="{3CEAD78E-AC5A-4548-816F-6832302AF106}">
      <dgm:prSet/>
      <dgm:spPr/>
      <dgm:t>
        <a:bodyPr/>
        <a:lstStyle/>
        <a:p>
          <a:r>
            <a:rPr lang="en-GB"/>
            <a:t>Validating the feasibility of a study</a:t>
          </a:r>
          <a:endParaRPr lang="en-US"/>
        </a:p>
      </dgm:t>
    </dgm:pt>
    <dgm:pt modelId="{C4DCD139-E3CE-414D-9139-703C335E84EE}" type="parTrans" cxnId="{66692E65-E339-4375-99EF-438AE00331F5}">
      <dgm:prSet/>
      <dgm:spPr/>
      <dgm:t>
        <a:bodyPr/>
        <a:lstStyle/>
        <a:p>
          <a:endParaRPr lang="en-US"/>
        </a:p>
      </dgm:t>
    </dgm:pt>
    <dgm:pt modelId="{73046DBA-C5FA-4468-9F22-5951A8B0FC15}" type="sibTrans" cxnId="{66692E65-E339-4375-99EF-438AE00331F5}">
      <dgm:prSet/>
      <dgm:spPr/>
      <dgm:t>
        <a:bodyPr/>
        <a:lstStyle/>
        <a:p>
          <a:endParaRPr lang="en-US"/>
        </a:p>
      </dgm:t>
    </dgm:pt>
    <dgm:pt modelId="{16FCB2AD-3932-4E5A-8729-662292E3FBA2}">
      <dgm:prSet/>
      <dgm:spPr/>
      <dgm:t>
        <a:bodyPr/>
        <a:lstStyle/>
        <a:p>
          <a:r>
            <a:rPr lang="en-GB"/>
            <a:t>Accurate estimation of campaign parameters</a:t>
          </a:r>
          <a:endParaRPr lang="en-US"/>
        </a:p>
      </dgm:t>
    </dgm:pt>
    <dgm:pt modelId="{1116B0AA-BDF6-4274-8A2E-55B1A9D0D7D3}" type="parTrans" cxnId="{3EA7EACF-7CC1-461A-809B-531C34F94072}">
      <dgm:prSet/>
      <dgm:spPr/>
      <dgm:t>
        <a:bodyPr/>
        <a:lstStyle/>
        <a:p>
          <a:endParaRPr lang="en-US"/>
        </a:p>
      </dgm:t>
    </dgm:pt>
    <dgm:pt modelId="{2797AB0B-97FF-486B-84C7-C025F64DDCFA}" type="sibTrans" cxnId="{3EA7EACF-7CC1-461A-809B-531C34F94072}">
      <dgm:prSet/>
      <dgm:spPr/>
      <dgm:t>
        <a:bodyPr/>
        <a:lstStyle/>
        <a:p>
          <a:endParaRPr lang="en-US"/>
        </a:p>
      </dgm:t>
    </dgm:pt>
    <dgm:pt modelId="{C9A5808D-9353-614F-B371-728CFE7380DE}" type="pres">
      <dgm:prSet presAssocID="{520A82D9-7C67-4FDD-9C4C-972A6C734757}" presName="linear" presStyleCnt="0">
        <dgm:presLayoutVars>
          <dgm:animLvl val="lvl"/>
          <dgm:resizeHandles val="exact"/>
        </dgm:presLayoutVars>
      </dgm:prSet>
      <dgm:spPr/>
    </dgm:pt>
    <dgm:pt modelId="{2B73402F-1286-2540-889D-5028248DBD5B}" type="pres">
      <dgm:prSet presAssocID="{B16EEC2B-DEFE-47DE-BF21-983BB793552D}" presName="parentText" presStyleLbl="node1" presStyleIdx="0" presStyleCnt="4">
        <dgm:presLayoutVars>
          <dgm:chMax val="0"/>
          <dgm:bulletEnabled val="1"/>
        </dgm:presLayoutVars>
      </dgm:prSet>
      <dgm:spPr/>
    </dgm:pt>
    <dgm:pt modelId="{169A440F-761E-8D42-AB9B-108DB2A39D48}" type="pres">
      <dgm:prSet presAssocID="{254302F2-FB59-4895-8B24-AAF5E75C1870}" presName="spacer" presStyleCnt="0"/>
      <dgm:spPr/>
    </dgm:pt>
    <dgm:pt modelId="{399842D2-13EF-5D45-BD99-44E61B185A43}" type="pres">
      <dgm:prSet presAssocID="{5D451315-FCE3-46C7-8D36-E9B57078F887}" presName="parentText" presStyleLbl="node1" presStyleIdx="1" presStyleCnt="4">
        <dgm:presLayoutVars>
          <dgm:chMax val="0"/>
          <dgm:bulletEnabled val="1"/>
        </dgm:presLayoutVars>
      </dgm:prSet>
      <dgm:spPr/>
    </dgm:pt>
    <dgm:pt modelId="{18E29165-85D3-AB41-93B7-2390EDA04CAF}" type="pres">
      <dgm:prSet presAssocID="{489C0E1C-3503-4BFA-88E8-5EAD6C45FAB7}" presName="spacer" presStyleCnt="0"/>
      <dgm:spPr/>
    </dgm:pt>
    <dgm:pt modelId="{00B9B05F-65BC-834B-993E-5AC95B4D2E07}" type="pres">
      <dgm:prSet presAssocID="{3CEAD78E-AC5A-4548-816F-6832302AF106}" presName="parentText" presStyleLbl="node1" presStyleIdx="2" presStyleCnt="4">
        <dgm:presLayoutVars>
          <dgm:chMax val="0"/>
          <dgm:bulletEnabled val="1"/>
        </dgm:presLayoutVars>
      </dgm:prSet>
      <dgm:spPr/>
    </dgm:pt>
    <dgm:pt modelId="{1FD376C0-BCC0-E44B-9F65-FFD0F9D9C815}" type="pres">
      <dgm:prSet presAssocID="{73046DBA-C5FA-4468-9F22-5951A8B0FC15}" presName="spacer" presStyleCnt="0"/>
      <dgm:spPr/>
    </dgm:pt>
    <dgm:pt modelId="{E0E5B537-8A9C-BB4B-9A30-3B9973F40A45}" type="pres">
      <dgm:prSet presAssocID="{16FCB2AD-3932-4E5A-8729-662292E3FBA2}" presName="parentText" presStyleLbl="node1" presStyleIdx="3" presStyleCnt="4">
        <dgm:presLayoutVars>
          <dgm:chMax val="0"/>
          <dgm:bulletEnabled val="1"/>
        </dgm:presLayoutVars>
      </dgm:prSet>
      <dgm:spPr/>
    </dgm:pt>
  </dgm:ptLst>
  <dgm:cxnLst>
    <dgm:cxn modelId="{B5C2554C-CD7B-BF42-B8A5-82708AF1A316}" type="presOf" srcId="{B16EEC2B-DEFE-47DE-BF21-983BB793552D}" destId="{2B73402F-1286-2540-889D-5028248DBD5B}" srcOrd="0" destOrd="0" presId="urn:microsoft.com/office/officeart/2005/8/layout/vList2"/>
    <dgm:cxn modelId="{DB73124F-6519-FF4A-A356-D40EF89803A0}" type="presOf" srcId="{520A82D9-7C67-4FDD-9C4C-972A6C734757}" destId="{C9A5808D-9353-614F-B371-728CFE7380DE}" srcOrd="0" destOrd="0" presId="urn:microsoft.com/office/officeart/2005/8/layout/vList2"/>
    <dgm:cxn modelId="{66692E65-E339-4375-99EF-438AE00331F5}" srcId="{520A82D9-7C67-4FDD-9C4C-972A6C734757}" destId="{3CEAD78E-AC5A-4548-816F-6832302AF106}" srcOrd="2" destOrd="0" parTransId="{C4DCD139-E3CE-414D-9139-703C335E84EE}" sibTransId="{73046DBA-C5FA-4468-9F22-5951A8B0FC15}"/>
    <dgm:cxn modelId="{28370093-F582-4442-9EEC-4EA8112A1F95}" type="presOf" srcId="{16FCB2AD-3932-4E5A-8729-662292E3FBA2}" destId="{E0E5B537-8A9C-BB4B-9A30-3B9973F40A45}" srcOrd="0" destOrd="0" presId="urn:microsoft.com/office/officeart/2005/8/layout/vList2"/>
    <dgm:cxn modelId="{9BB804BE-7DAF-9140-B976-286A3B3C9820}" type="presOf" srcId="{3CEAD78E-AC5A-4548-816F-6832302AF106}" destId="{00B9B05F-65BC-834B-993E-5AC95B4D2E07}" srcOrd="0" destOrd="0" presId="urn:microsoft.com/office/officeart/2005/8/layout/vList2"/>
    <dgm:cxn modelId="{A032F8BF-397B-BB4C-B683-3F0F8A3BDA1E}" type="presOf" srcId="{5D451315-FCE3-46C7-8D36-E9B57078F887}" destId="{399842D2-13EF-5D45-BD99-44E61B185A43}" srcOrd="0" destOrd="0" presId="urn:microsoft.com/office/officeart/2005/8/layout/vList2"/>
    <dgm:cxn modelId="{814602C4-0DED-4212-A6DA-23EDB36C25E6}" srcId="{520A82D9-7C67-4FDD-9C4C-972A6C734757}" destId="{B16EEC2B-DEFE-47DE-BF21-983BB793552D}" srcOrd="0" destOrd="0" parTransId="{149978D8-04DB-424B-B1A4-A3442E508779}" sibTransId="{254302F2-FB59-4895-8B24-AAF5E75C1870}"/>
    <dgm:cxn modelId="{3EA7EACF-7CC1-461A-809B-531C34F94072}" srcId="{520A82D9-7C67-4FDD-9C4C-972A6C734757}" destId="{16FCB2AD-3932-4E5A-8729-662292E3FBA2}" srcOrd="3" destOrd="0" parTransId="{1116B0AA-BDF6-4274-8A2E-55B1A9D0D7D3}" sibTransId="{2797AB0B-97FF-486B-84C7-C025F64DDCFA}"/>
    <dgm:cxn modelId="{A0A45DFC-D89C-4B1A-AF1E-DB73A21419F6}" srcId="{520A82D9-7C67-4FDD-9C4C-972A6C734757}" destId="{5D451315-FCE3-46C7-8D36-E9B57078F887}" srcOrd="1" destOrd="0" parTransId="{00027CC8-701A-4A8B-BFDF-4AED8782D0FF}" sibTransId="{489C0E1C-3503-4BFA-88E8-5EAD6C45FAB7}"/>
    <dgm:cxn modelId="{19B2971B-7448-814A-A6FC-CFFD4BFE48EB}" type="presParOf" srcId="{C9A5808D-9353-614F-B371-728CFE7380DE}" destId="{2B73402F-1286-2540-889D-5028248DBD5B}" srcOrd="0" destOrd="0" presId="urn:microsoft.com/office/officeart/2005/8/layout/vList2"/>
    <dgm:cxn modelId="{D4ED79CA-4E99-BF4B-84F2-157D8335874A}" type="presParOf" srcId="{C9A5808D-9353-614F-B371-728CFE7380DE}" destId="{169A440F-761E-8D42-AB9B-108DB2A39D48}" srcOrd="1" destOrd="0" presId="urn:microsoft.com/office/officeart/2005/8/layout/vList2"/>
    <dgm:cxn modelId="{FC1FE5FD-CA8B-2F4E-A352-70BB656DE456}" type="presParOf" srcId="{C9A5808D-9353-614F-B371-728CFE7380DE}" destId="{399842D2-13EF-5D45-BD99-44E61B185A43}" srcOrd="2" destOrd="0" presId="urn:microsoft.com/office/officeart/2005/8/layout/vList2"/>
    <dgm:cxn modelId="{0311F0D4-005F-8046-9C8D-A5C59D37A509}" type="presParOf" srcId="{C9A5808D-9353-614F-B371-728CFE7380DE}" destId="{18E29165-85D3-AB41-93B7-2390EDA04CAF}" srcOrd="3" destOrd="0" presId="urn:microsoft.com/office/officeart/2005/8/layout/vList2"/>
    <dgm:cxn modelId="{EA2F7841-31DE-D443-BA42-C274A80926A7}" type="presParOf" srcId="{C9A5808D-9353-614F-B371-728CFE7380DE}" destId="{00B9B05F-65BC-834B-993E-5AC95B4D2E07}" srcOrd="4" destOrd="0" presId="urn:microsoft.com/office/officeart/2005/8/layout/vList2"/>
    <dgm:cxn modelId="{FD755DEA-6934-B741-BC3B-54B1965DDB12}" type="presParOf" srcId="{C9A5808D-9353-614F-B371-728CFE7380DE}" destId="{1FD376C0-BCC0-E44B-9F65-FFD0F9D9C815}" srcOrd="5" destOrd="0" presId="urn:microsoft.com/office/officeart/2005/8/layout/vList2"/>
    <dgm:cxn modelId="{D9D05BBB-2730-1748-B8FC-88F35C3E2933}" type="presParOf" srcId="{C9A5808D-9353-614F-B371-728CFE7380DE}" destId="{E0E5B537-8A9C-BB4B-9A30-3B9973F40A45}"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5840DC-32C0-5745-83AA-148EFB538895}">
      <dsp:nvSpPr>
        <dsp:cNvPr id="0" name=""/>
        <dsp:cNvSpPr/>
      </dsp:nvSpPr>
      <dsp:spPr>
        <a:xfrm>
          <a:off x="957" y="697435"/>
          <a:ext cx="3362184" cy="213498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F9C0E3C-83FF-B540-92E7-70AAE9781D1F}">
      <dsp:nvSpPr>
        <dsp:cNvPr id="0" name=""/>
        <dsp:cNvSpPr/>
      </dsp:nvSpPr>
      <dsp:spPr>
        <a:xfrm>
          <a:off x="374533" y="1052332"/>
          <a:ext cx="3362184" cy="213498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GB" sz="3000" kern="1200"/>
            <a:t>Availability heuristic</a:t>
          </a:r>
          <a:endParaRPr lang="en-US" sz="3000" kern="1200"/>
        </a:p>
      </dsp:txBody>
      <dsp:txXfrm>
        <a:off x="437065" y="1114864"/>
        <a:ext cx="3237120" cy="2009922"/>
      </dsp:txXfrm>
    </dsp:sp>
    <dsp:sp modelId="{25381FC0-B142-094F-9265-1C65D0AE6BAC}">
      <dsp:nvSpPr>
        <dsp:cNvPr id="0" name=""/>
        <dsp:cNvSpPr/>
      </dsp:nvSpPr>
      <dsp:spPr>
        <a:xfrm>
          <a:off x="4110294" y="697435"/>
          <a:ext cx="3362184" cy="213498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74EC084-ABD4-9A41-8310-6FD26EC97E94}">
      <dsp:nvSpPr>
        <dsp:cNvPr id="0" name=""/>
        <dsp:cNvSpPr/>
      </dsp:nvSpPr>
      <dsp:spPr>
        <a:xfrm>
          <a:off x="4483870" y="1052332"/>
          <a:ext cx="3362184" cy="213498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GB" sz="3000" kern="1200"/>
            <a:t>Reviewing practices, standards, policies</a:t>
          </a:r>
          <a:endParaRPr lang="en-US" sz="3000" kern="1200"/>
        </a:p>
      </dsp:txBody>
      <dsp:txXfrm>
        <a:off x="4546402" y="1114864"/>
        <a:ext cx="3237120" cy="200992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847D294-9632-4F1D-9356-A758D9ECC704}">
      <dsp:nvSpPr>
        <dsp:cNvPr id="0" name=""/>
        <dsp:cNvSpPr/>
      </dsp:nvSpPr>
      <dsp:spPr>
        <a:xfrm>
          <a:off x="0" y="4363"/>
          <a:ext cx="6833175" cy="92936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2CA7827-DB8D-4229-8ACE-A01E6BED9E2F}">
      <dsp:nvSpPr>
        <dsp:cNvPr id="0" name=""/>
        <dsp:cNvSpPr/>
      </dsp:nvSpPr>
      <dsp:spPr>
        <a:xfrm>
          <a:off x="281134" y="213471"/>
          <a:ext cx="511153" cy="51115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446D9A5-F996-4157-BC4F-0819E7A7B16F}">
      <dsp:nvSpPr>
        <dsp:cNvPr id="0" name=""/>
        <dsp:cNvSpPr/>
      </dsp:nvSpPr>
      <dsp:spPr>
        <a:xfrm>
          <a:off x="1073422" y="4363"/>
          <a:ext cx="5759752" cy="9293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358" tIns="98358" rIns="98358" bIns="98358" numCol="1" spcCol="1270" anchor="ctr" anchorCtr="0">
          <a:noAutofit/>
        </a:bodyPr>
        <a:lstStyle/>
        <a:p>
          <a:pPr marL="0" lvl="0" indent="0" algn="l" defTabSz="889000">
            <a:lnSpc>
              <a:spcPct val="90000"/>
            </a:lnSpc>
            <a:spcBef>
              <a:spcPct val="0"/>
            </a:spcBef>
            <a:spcAft>
              <a:spcPct val="35000"/>
            </a:spcAft>
            <a:buNone/>
          </a:pPr>
          <a:r>
            <a:rPr lang="en-GB" sz="2000" kern="1200" dirty="0"/>
            <a:t>number of participating crowd workers</a:t>
          </a:r>
          <a:endParaRPr lang="en-US" sz="2000" kern="1200" dirty="0"/>
        </a:p>
      </dsp:txBody>
      <dsp:txXfrm>
        <a:off x="1073422" y="4363"/>
        <a:ext cx="5759752" cy="929369"/>
      </dsp:txXfrm>
    </dsp:sp>
    <dsp:sp modelId="{D62F091C-94EB-424C-B95B-D9D68648F1E2}">
      <dsp:nvSpPr>
        <dsp:cNvPr id="0" name=""/>
        <dsp:cNvSpPr/>
      </dsp:nvSpPr>
      <dsp:spPr>
        <a:xfrm>
          <a:off x="0" y="1166075"/>
          <a:ext cx="6833175" cy="92936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E485170-CCC7-451B-99B4-5FC4F9BEE00E}">
      <dsp:nvSpPr>
        <dsp:cNvPr id="0" name=""/>
        <dsp:cNvSpPr/>
      </dsp:nvSpPr>
      <dsp:spPr>
        <a:xfrm>
          <a:off x="281134" y="1375183"/>
          <a:ext cx="511153" cy="51115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48A5788-FD93-42A6-AE13-33DB522F04D7}">
      <dsp:nvSpPr>
        <dsp:cNvPr id="0" name=""/>
        <dsp:cNvSpPr/>
      </dsp:nvSpPr>
      <dsp:spPr>
        <a:xfrm>
          <a:off x="1073422" y="1166075"/>
          <a:ext cx="5759752" cy="9293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358" tIns="98358" rIns="98358" bIns="98358" numCol="1" spcCol="1270" anchor="ctr" anchorCtr="0">
          <a:noAutofit/>
        </a:bodyPr>
        <a:lstStyle/>
        <a:p>
          <a:pPr marL="0" lvl="0" indent="0" algn="l" defTabSz="889000">
            <a:lnSpc>
              <a:spcPct val="90000"/>
            </a:lnSpc>
            <a:spcBef>
              <a:spcPct val="0"/>
            </a:spcBef>
            <a:spcAft>
              <a:spcPct val="35000"/>
            </a:spcAft>
            <a:buNone/>
          </a:pPr>
          <a:r>
            <a:rPr lang="en-GB" sz="2000" kern="1200" dirty="0"/>
            <a:t>number of tasks (or assignments to workers)</a:t>
          </a:r>
          <a:endParaRPr lang="en-US" sz="2000" kern="1200" dirty="0"/>
        </a:p>
      </dsp:txBody>
      <dsp:txXfrm>
        <a:off x="1073422" y="1166075"/>
        <a:ext cx="5759752" cy="929369"/>
      </dsp:txXfrm>
    </dsp:sp>
    <dsp:sp modelId="{6DEEB90C-146A-440B-9766-62B91A3EE20C}">
      <dsp:nvSpPr>
        <dsp:cNvPr id="0" name=""/>
        <dsp:cNvSpPr/>
      </dsp:nvSpPr>
      <dsp:spPr>
        <a:xfrm>
          <a:off x="0" y="2327788"/>
          <a:ext cx="6833175" cy="92936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8C2DE5D-8CFC-4F44-9774-C4E3540C441F}">
      <dsp:nvSpPr>
        <dsp:cNvPr id="0" name=""/>
        <dsp:cNvSpPr/>
      </dsp:nvSpPr>
      <dsp:spPr>
        <a:xfrm>
          <a:off x="281134" y="2536896"/>
          <a:ext cx="511153" cy="51115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01A8A3A-366E-48A4-8D4F-8227BC0913C7}">
      <dsp:nvSpPr>
        <dsp:cNvPr id="0" name=""/>
        <dsp:cNvSpPr/>
      </dsp:nvSpPr>
      <dsp:spPr>
        <a:xfrm>
          <a:off x="1073422" y="2327788"/>
          <a:ext cx="5759752" cy="9293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358" tIns="98358" rIns="98358" bIns="98358" numCol="1" spcCol="1270" anchor="ctr" anchorCtr="0">
          <a:noAutofit/>
        </a:bodyPr>
        <a:lstStyle/>
        <a:p>
          <a:pPr marL="0" lvl="0" indent="0" algn="l" defTabSz="889000">
            <a:lnSpc>
              <a:spcPct val="90000"/>
            </a:lnSpc>
            <a:spcBef>
              <a:spcPct val="0"/>
            </a:spcBef>
            <a:spcAft>
              <a:spcPct val="35000"/>
            </a:spcAft>
            <a:buNone/>
          </a:pPr>
          <a:r>
            <a:rPr lang="en-GB" sz="2000" kern="1200" dirty="0"/>
            <a:t>payment per task</a:t>
          </a:r>
          <a:endParaRPr lang="en-US" sz="2000" kern="1200" dirty="0"/>
        </a:p>
      </dsp:txBody>
      <dsp:txXfrm>
        <a:off x="1073422" y="2327788"/>
        <a:ext cx="5759752" cy="929369"/>
      </dsp:txXfrm>
    </dsp:sp>
    <dsp:sp modelId="{11DAE813-78D3-48B1-8CF0-0488897BF11B}">
      <dsp:nvSpPr>
        <dsp:cNvPr id="0" name=""/>
        <dsp:cNvSpPr/>
      </dsp:nvSpPr>
      <dsp:spPr>
        <a:xfrm>
          <a:off x="0" y="3489500"/>
          <a:ext cx="6833175" cy="92936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6C99D76-0B28-4923-B45D-BFC81114AB76}">
      <dsp:nvSpPr>
        <dsp:cNvPr id="0" name=""/>
        <dsp:cNvSpPr/>
      </dsp:nvSpPr>
      <dsp:spPr>
        <a:xfrm>
          <a:off x="281134" y="3698608"/>
          <a:ext cx="511153" cy="51115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31D7A37-023A-459D-B5FC-FAABBF7E20AF}">
      <dsp:nvSpPr>
        <dsp:cNvPr id="0" name=""/>
        <dsp:cNvSpPr/>
      </dsp:nvSpPr>
      <dsp:spPr>
        <a:xfrm>
          <a:off x="1073422" y="3489500"/>
          <a:ext cx="5759752" cy="9293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358" tIns="98358" rIns="98358" bIns="98358" numCol="1" spcCol="1270" anchor="ctr" anchorCtr="0">
          <a:noAutofit/>
        </a:bodyPr>
        <a:lstStyle/>
        <a:p>
          <a:pPr marL="0" lvl="0" indent="0" algn="l" defTabSz="889000">
            <a:lnSpc>
              <a:spcPct val="90000"/>
            </a:lnSpc>
            <a:spcBef>
              <a:spcPct val="0"/>
            </a:spcBef>
            <a:spcAft>
              <a:spcPct val="35000"/>
            </a:spcAft>
            <a:buNone/>
          </a:pPr>
          <a:r>
            <a:rPr lang="en-GB" sz="2000" kern="1200" dirty="0"/>
            <a:t>participation constraints enforced (including platform settings)</a:t>
          </a:r>
          <a:endParaRPr lang="en-US" sz="2000" kern="1200" dirty="0"/>
        </a:p>
      </dsp:txBody>
      <dsp:txXfrm>
        <a:off x="1073422" y="3489500"/>
        <a:ext cx="5759752" cy="929369"/>
      </dsp:txXfrm>
    </dsp:sp>
    <dsp:sp modelId="{5499B2B8-38C9-4DF8-97DB-E17C56240E86}">
      <dsp:nvSpPr>
        <dsp:cNvPr id="0" name=""/>
        <dsp:cNvSpPr/>
      </dsp:nvSpPr>
      <dsp:spPr>
        <a:xfrm>
          <a:off x="0" y="4651212"/>
          <a:ext cx="6833175" cy="92936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989301D-CAF3-43BA-A227-94DCE2B6CDC3}">
      <dsp:nvSpPr>
        <dsp:cNvPr id="0" name=""/>
        <dsp:cNvSpPr/>
      </dsp:nvSpPr>
      <dsp:spPr>
        <a:xfrm>
          <a:off x="281134" y="4860321"/>
          <a:ext cx="511153" cy="511153"/>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1034891-8CA9-4AD1-9C85-691E39BCDB2F}">
      <dsp:nvSpPr>
        <dsp:cNvPr id="0" name=""/>
        <dsp:cNvSpPr/>
      </dsp:nvSpPr>
      <dsp:spPr>
        <a:xfrm>
          <a:off x="1073422" y="4651212"/>
          <a:ext cx="5759752" cy="9293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358" tIns="98358" rIns="98358" bIns="98358" numCol="1" spcCol="1270" anchor="ctr" anchorCtr="0">
          <a:noAutofit/>
        </a:bodyPr>
        <a:lstStyle/>
        <a:p>
          <a:pPr marL="0" lvl="0" indent="0" algn="l" defTabSz="844550">
            <a:lnSpc>
              <a:spcPct val="90000"/>
            </a:lnSpc>
            <a:spcBef>
              <a:spcPct val="0"/>
            </a:spcBef>
            <a:spcAft>
              <a:spcPct val="35000"/>
            </a:spcAft>
            <a:buNone/>
          </a:pPr>
          <a:r>
            <a:rPr lang="en-GB" sz="1900" kern="1200"/>
            <a:t>the type of crowd or crowdsourcing platform</a:t>
          </a:r>
          <a:endParaRPr lang="en-US" sz="1900" kern="1200"/>
        </a:p>
      </dsp:txBody>
      <dsp:txXfrm>
        <a:off x="1073422" y="4651212"/>
        <a:ext cx="5759752" cy="92936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73402F-1286-2540-889D-5028248DBD5B}">
      <dsp:nvSpPr>
        <dsp:cNvPr id="0" name=""/>
        <dsp:cNvSpPr/>
      </dsp:nvSpPr>
      <dsp:spPr>
        <a:xfrm>
          <a:off x="0" y="24343"/>
          <a:ext cx="7998264" cy="71253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GB" sz="2900" kern="1200"/>
            <a:t>Mimicking/mirroring the main experiment</a:t>
          </a:r>
          <a:endParaRPr lang="en-US" sz="2900" kern="1200"/>
        </a:p>
      </dsp:txBody>
      <dsp:txXfrm>
        <a:off x="34783" y="59126"/>
        <a:ext cx="7928698" cy="642964"/>
      </dsp:txXfrm>
    </dsp:sp>
    <dsp:sp modelId="{399842D2-13EF-5D45-BD99-44E61B185A43}">
      <dsp:nvSpPr>
        <dsp:cNvPr id="0" name=""/>
        <dsp:cNvSpPr/>
      </dsp:nvSpPr>
      <dsp:spPr>
        <a:xfrm>
          <a:off x="0" y="820393"/>
          <a:ext cx="7998264" cy="71253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GB" sz="2900" kern="1200"/>
            <a:t>Exploration and experimentation</a:t>
          </a:r>
          <a:endParaRPr lang="en-US" sz="2900" kern="1200"/>
        </a:p>
      </dsp:txBody>
      <dsp:txXfrm>
        <a:off x="34783" y="855176"/>
        <a:ext cx="7928698" cy="642964"/>
      </dsp:txXfrm>
    </dsp:sp>
    <dsp:sp modelId="{00B9B05F-65BC-834B-993E-5AC95B4D2E07}">
      <dsp:nvSpPr>
        <dsp:cNvPr id="0" name=""/>
        <dsp:cNvSpPr/>
      </dsp:nvSpPr>
      <dsp:spPr>
        <a:xfrm>
          <a:off x="0" y="1616443"/>
          <a:ext cx="7998264" cy="71253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GB" sz="2900" kern="1200"/>
            <a:t>Validating the feasibility of a study</a:t>
          </a:r>
          <a:endParaRPr lang="en-US" sz="2900" kern="1200"/>
        </a:p>
      </dsp:txBody>
      <dsp:txXfrm>
        <a:off x="34783" y="1651226"/>
        <a:ext cx="7928698" cy="642964"/>
      </dsp:txXfrm>
    </dsp:sp>
    <dsp:sp modelId="{E0E5B537-8A9C-BB4B-9A30-3B9973F40A45}">
      <dsp:nvSpPr>
        <dsp:cNvPr id="0" name=""/>
        <dsp:cNvSpPr/>
      </dsp:nvSpPr>
      <dsp:spPr>
        <a:xfrm>
          <a:off x="0" y="2412493"/>
          <a:ext cx="7998264" cy="71253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GB" sz="2900" kern="1200"/>
            <a:t>Accurate estimation of campaign parameters</a:t>
          </a:r>
          <a:endParaRPr lang="en-US" sz="2900" kern="1200"/>
        </a:p>
      </dsp:txBody>
      <dsp:txXfrm>
        <a:off x="34783" y="2447276"/>
        <a:ext cx="7928698" cy="642964"/>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63B8A04-2FCA-B645-B88A-ADD0F175BEDB}" type="datetimeFigureOut">
              <a:rPr lang="en-GB" smtClean="0"/>
              <a:t>11/11/2024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E477222-41F7-5249-A917-09EC7323C232}" type="slidenum">
              <a:rPr lang="en-GB" smtClean="0"/>
              <a:t>‹#›</a:t>
            </a:fld>
            <a:endParaRPr lang="en-GB"/>
          </a:p>
        </p:txBody>
      </p:sp>
    </p:spTree>
    <p:extLst>
      <p:ext uri="{BB962C8B-B14F-4D97-AF65-F5344CB8AC3E}">
        <p14:creationId xmlns:p14="http://schemas.microsoft.com/office/powerpoint/2010/main" val="40137387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dl.acm.org/doi/10.1145/3641023"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E477222-41F7-5249-A917-09EC7323C232}" type="slidenum">
              <a:rPr lang="en-GB" smtClean="0"/>
              <a:t>1</a:t>
            </a:fld>
            <a:endParaRPr lang="en-GB"/>
          </a:p>
        </p:txBody>
      </p:sp>
    </p:spTree>
    <p:extLst>
      <p:ext uri="{BB962C8B-B14F-4D97-AF65-F5344CB8AC3E}">
        <p14:creationId xmlns:p14="http://schemas.microsoft.com/office/powerpoint/2010/main" val="37970991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0CCAAC-1265-A3C3-189B-17DF303A085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4E8615C-ACE7-B5B8-54D0-88CFDBC0430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6346083-2BE2-B77B-113E-9104D5644BF3}"/>
              </a:ext>
            </a:extLst>
          </p:cNvPr>
          <p:cNvSpPr>
            <a:spLocks noGrp="1"/>
          </p:cNvSpPr>
          <p:nvPr>
            <p:ph type="body" idx="1"/>
          </p:nvPr>
        </p:nvSpPr>
        <p:spPr/>
        <p:txBody>
          <a:bodyPr/>
          <a:lstStyle/>
          <a:p>
            <a:r>
              <a:rPr lang="en-GB" b="0" i="0" u="none" strike="noStrike" dirty="0">
                <a:solidFill>
                  <a:srgbClr val="242424"/>
                </a:solidFill>
                <a:effectLst/>
                <a:latin typeface="source-serif-pro"/>
              </a:rPr>
              <a:t>Our </a:t>
            </a:r>
            <a:r>
              <a:rPr lang="en-GB" b="0" i="0" u="sng" dirty="0">
                <a:effectLst/>
                <a:latin typeface="source-serif-pro"/>
                <a:hlinkClick r:id="rId3"/>
              </a:rPr>
              <a:t>work</a:t>
            </a:r>
            <a:r>
              <a:rPr lang="en-GB" b="0" i="0" u="none" strike="noStrike" dirty="0">
                <a:solidFill>
                  <a:srgbClr val="242424"/>
                </a:solidFill>
                <a:effectLst/>
                <a:latin typeface="source-serif-pro"/>
              </a:rPr>
              <a:t> presents a literature review (N=171) on the state of crowd pilot study reporting in crowdsourcing research. Our research questions are presented here. To the best of our knowledge, our work is the first to provide a systematic investigation on the state of practice of crowd pilot study reporting in the crowdsourcing and HCI literature.</a:t>
            </a:r>
            <a:endParaRPr lang="en-GB" dirty="0"/>
          </a:p>
        </p:txBody>
      </p:sp>
      <p:sp>
        <p:nvSpPr>
          <p:cNvPr id="4" name="Slide Number Placeholder 3">
            <a:extLst>
              <a:ext uri="{FF2B5EF4-FFF2-40B4-BE49-F238E27FC236}">
                <a16:creationId xmlns:a16="http://schemas.microsoft.com/office/drawing/2014/main" id="{53065A04-EAE4-ECF8-CF3E-BA107524D643}"/>
              </a:ext>
            </a:extLst>
          </p:cNvPr>
          <p:cNvSpPr>
            <a:spLocks noGrp="1"/>
          </p:cNvSpPr>
          <p:nvPr>
            <p:ph type="sldNum" sz="quarter" idx="5"/>
          </p:nvPr>
        </p:nvSpPr>
        <p:spPr/>
        <p:txBody>
          <a:bodyPr/>
          <a:lstStyle/>
          <a:p>
            <a:fld id="{3E477222-41F7-5249-A917-09EC7323C232}" type="slidenum">
              <a:rPr lang="en-GB" smtClean="0"/>
              <a:t>12</a:t>
            </a:fld>
            <a:endParaRPr lang="en-GB"/>
          </a:p>
        </p:txBody>
      </p:sp>
    </p:spTree>
    <p:extLst>
      <p:ext uri="{BB962C8B-B14F-4D97-AF65-F5344CB8AC3E}">
        <p14:creationId xmlns:p14="http://schemas.microsoft.com/office/powerpoint/2010/main" val="31129276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C9B1BF-D7AF-E3A9-C319-A06FE22366A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061B720-9F4A-32EF-28F0-22AB2273803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B168A92-DEB0-A452-8433-E85920ACE56D}"/>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E5B618A2-B389-2947-A917-B374D2B1453B}"/>
              </a:ext>
            </a:extLst>
          </p:cNvPr>
          <p:cNvSpPr>
            <a:spLocks noGrp="1"/>
          </p:cNvSpPr>
          <p:nvPr>
            <p:ph type="sldNum" sz="quarter" idx="5"/>
          </p:nvPr>
        </p:nvSpPr>
        <p:spPr/>
        <p:txBody>
          <a:bodyPr/>
          <a:lstStyle/>
          <a:p>
            <a:fld id="{3E477222-41F7-5249-A917-09EC7323C232}" type="slidenum">
              <a:rPr lang="en-GB" smtClean="0"/>
              <a:t>13</a:t>
            </a:fld>
            <a:endParaRPr lang="en-GB"/>
          </a:p>
        </p:txBody>
      </p:sp>
    </p:spTree>
    <p:extLst>
      <p:ext uri="{BB962C8B-B14F-4D97-AF65-F5344CB8AC3E}">
        <p14:creationId xmlns:p14="http://schemas.microsoft.com/office/powerpoint/2010/main" val="34039597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0B5A7D-02E5-BBC8-BF92-27094425DCE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879A454-B3EF-21F9-6827-CAD90DDAC98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A36F4BD-035B-EF5A-D1A3-4935A5839A74}"/>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2CD2484C-79E8-7422-D6B7-591900BB206C}"/>
              </a:ext>
            </a:extLst>
          </p:cNvPr>
          <p:cNvSpPr>
            <a:spLocks noGrp="1"/>
          </p:cNvSpPr>
          <p:nvPr>
            <p:ph type="sldNum" sz="quarter" idx="5"/>
          </p:nvPr>
        </p:nvSpPr>
        <p:spPr/>
        <p:txBody>
          <a:bodyPr/>
          <a:lstStyle/>
          <a:p>
            <a:fld id="{3E477222-41F7-5249-A917-09EC7323C232}" type="slidenum">
              <a:rPr lang="en-GB" smtClean="0"/>
              <a:t>14</a:t>
            </a:fld>
            <a:endParaRPr lang="en-GB"/>
          </a:p>
        </p:txBody>
      </p:sp>
    </p:spTree>
    <p:extLst>
      <p:ext uri="{BB962C8B-B14F-4D97-AF65-F5344CB8AC3E}">
        <p14:creationId xmlns:p14="http://schemas.microsoft.com/office/powerpoint/2010/main" val="31450533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2C5615-E1EE-E1B7-70A5-42D4FDAD414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1B12632-D11A-2B69-9E06-90F5B1BA436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9B2DCBD-20E3-FE14-0501-70FCC7F981EF}"/>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F580DC79-89B8-2E94-A263-812410ED41C4}"/>
              </a:ext>
            </a:extLst>
          </p:cNvPr>
          <p:cNvSpPr>
            <a:spLocks noGrp="1"/>
          </p:cNvSpPr>
          <p:nvPr>
            <p:ph type="sldNum" sz="quarter" idx="5"/>
          </p:nvPr>
        </p:nvSpPr>
        <p:spPr/>
        <p:txBody>
          <a:bodyPr/>
          <a:lstStyle/>
          <a:p>
            <a:fld id="{3E477222-41F7-5249-A917-09EC7323C232}" type="slidenum">
              <a:rPr lang="en-GB" smtClean="0"/>
              <a:t>15</a:t>
            </a:fld>
            <a:endParaRPr lang="en-GB"/>
          </a:p>
        </p:txBody>
      </p:sp>
    </p:spTree>
    <p:extLst>
      <p:ext uri="{BB962C8B-B14F-4D97-AF65-F5344CB8AC3E}">
        <p14:creationId xmlns:p14="http://schemas.microsoft.com/office/powerpoint/2010/main" val="19105709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56F12D-232A-EB2F-3D45-928C73486F6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6568D78-0E78-BDD4-8A0E-8B13DD67949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6257F50-6E15-7BBA-B019-0A7FF70A4744}"/>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7A71AE9E-E8C2-79D7-DFAD-439EADB453E3}"/>
              </a:ext>
            </a:extLst>
          </p:cNvPr>
          <p:cNvSpPr>
            <a:spLocks noGrp="1"/>
          </p:cNvSpPr>
          <p:nvPr>
            <p:ph type="sldNum" sz="quarter" idx="5"/>
          </p:nvPr>
        </p:nvSpPr>
        <p:spPr/>
        <p:txBody>
          <a:bodyPr/>
          <a:lstStyle/>
          <a:p>
            <a:fld id="{3E477222-41F7-5249-A917-09EC7323C232}" type="slidenum">
              <a:rPr lang="en-GB" smtClean="0"/>
              <a:t>16</a:t>
            </a:fld>
            <a:endParaRPr lang="en-GB"/>
          </a:p>
        </p:txBody>
      </p:sp>
    </p:spTree>
    <p:extLst>
      <p:ext uri="{BB962C8B-B14F-4D97-AF65-F5344CB8AC3E}">
        <p14:creationId xmlns:p14="http://schemas.microsoft.com/office/powerpoint/2010/main" val="37593880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D2ACED-B89D-FC74-D129-3FC396D4C79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22D04CB-AF39-B657-EF37-9590B3569B8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2E75174-7C40-067B-A2D5-52F51663FEF5}"/>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5A08A6FB-72A5-C876-4B09-01F6E75C09CD}"/>
              </a:ext>
            </a:extLst>
          </p:cNvPr>
          <p:cNvSpPr>
            <a:spLocks noGrp="1"/>
          </p:cNvSpPr>
          <p:nvPr>
            <p:ph type="sldNum" sz="quarter" idx="5"/>
          </p:nvPr>
        </p:nvSpPr>
        <p:spPr/>
        <p:txBody>
          <a:bodyPr/>
          <a:lstStyle/>
          <a:p>
            <a:fld id="{3E477222-41F7-5249-A917-09EC7323C232}" type="slidenum">
              <a:rPr lang="en-GB" smtClean="0"/>
              <a:t>17</a:t>
            </a:fld>
            <a:endParaRPr lang="en-GB"/>
          </a:p>
        </p:txBody>
      </p:sp>
    </p:spTree>
    <p:extLst>
      <p:ext uri="{BB962C8B-B14F-4D97-AF65-F5344CB8AC3E}">
        <p14:creationId xmlns:p14="http://schemas.microsoft.com/office/powerpoint/2010/main" val="5492682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D61444-5C57-5147-7C84-1097C0D1C23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3BC6E7A-AA34-FF1B-5E01-62A18F5476E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C279DF2-8032-8DCA-D5E3-DFB39F342019}"/>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5A1DADFC-9327-524A-CCE4-560799D7164F}"/>
              </a:ext>
            </a:extLst>
          </p:cNvPr>
          <p:cNvSpPr>
            <a:spLocks noGrp="1"/>
          </p:cNvSpPr>
          <p:nvPr>
            <p:ph type="sldNum" sz="quarter" idx="5"/>
          </p:nvPr>
        </p:nvSpPr>
        <p:spPr/>
        <p:txBody>
          <a:bodyPr/>
          <a:lstStyle/>
          <a:p>
            <a:fld id="{3E477222-41F7-5249-A917-09EC7323C232}" type="slidenum">
              <a:rPr lang="en-GB" smtClean="0"/>
              <a:t>18</a:t>
            </a:fld>
            <a:endParaRPr lang="en-GB"/>
          </a:p>
        </p:txBody>
      </p:sp>
    </p:spTree>
    <p:extLst>
      <p:ext uri="{BB962C8B-B14F-4D97-AF65-F5344CB8AC3E}">
        <p14:creationId xmlns:p14="http://schemas.microsoft.com/office/powerpoint/2010/main" val="23342211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E1E794-CB2A-D0D7-610B-47E474AD7C8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8518872-8199-A669-EF7D-FF56B3A35AC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D16D74A-7EF6-CADA-3306-A4157A13D68B}"/>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7E630116-5BDE-740D-E61D-1DBD060F547F}"/>
              </a:ext>
            </a:extLst>
          </p:cNvPr>
          <p:cNvSpPr>
            <a:spLocks noGrp="1"/>
          </p:cNvSpPr>
          <p:nvPr>
            <p:ph type="sldNum" sz="quarter" idx="5"/>
          </p:nvPr>
        </p:nvSpPr>
        <p:spPr/>
        <p:txBody>
          <a:bodyPr/>
          <a:lstStyle/>
          <a:p>
            <a:fld id="{3E477222-41F7-5249-A917-09EC7323C232}" type="slidenum">
              <a:rPr lang="en-GB" smtClean="0"/>
              <a:t>19</a:t>
            </a:fld>
            <a:endParaRPr lang="en-GB"/>
          </a:p>
        </p:txBody>
      </p:sp>
    </p:spTree>
    <p:extLst>
      <p:ext uri="{BB962C8B-B14F-4D97-AF65-F5344CB8AC3E}">
        <p14:creationId xmlns:p14="http://schemas.microsoft.com/office/powerpoint/2010/main" val="27486330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9DCE37-3423-C248-B1B8-0EFC566459E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896DD6E-8E17-6C51-DF42-1DEE0F274AD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E4FA582-D725-030A-CFCF-1DED64CB1CA6}"/>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6DCE6A3A-EA95-CD72-5C64-1CA5F6ECBCF9}"/>
              </a:ext>
            </a:extLst>
          </p:cNvPr>
          <p:cNvSpPr>
            <a:spLocks noGrp="1"/>
          </p:cNvSpPr>
          <p:nvPr>
            <p:ph type="sldNum" sz="quarter" idx="5"/>
          </p:nvPr>
        </p:nvSpPr>
        <p:spPr/>
        <p:txBody>
          <a:bodyPr/>
          <a:lstStyle/>
          <a:p>
            <a:fld id="{3E477222-41F7-5249-A917-09EC7323C232}" type="slidenum">
              <a:rPr lang="en-GB" smtClean="0"/>
              <a:t>20</a:t>
            </a:fld>
            <a:endParaRPr lang="en-GB"/>
          </a:p>
        </p:txBody>
      </p:sp>
    </p:spTree>
    <p:extLst>
      <p:ext uri="{BB962C8B-B14F-4D97-AF65-F5344CB8AC3E}">
        <p14:creationId xmlns:p14="http://schemas.microsoft.com/office/powerpoint/2010/main" val="16381357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D84587-8FEF-168B-E2BD-FE75D3BC6BC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FE15B9C-B001-84FB-5D8A-BBC10D0875C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266B63F-6FE1-308B-1AD1-BD66CD195A02}"/>
              </a:ext>
            </a:extLst>
          </p:cNvPr>
          <p:cNvSpPr>
            <a:spLocks noGrp="1"/>
          </p:cNvSpPr>
          <p:nvPr>
            <p:ph type="body" idx="1"/>
          </p:nvPr>
        </p:nvSpPr>
        <p:spPr/>
        <p:txBody>
          <a:bodyPr/>
          <a:lstStyle/>
          <a:p>
            <a:r>
              <a:rPr lang="en-GB" i="1" dirty="0">
                <a:effectLst/>
                <a:latin typeface="Helvetica" pitchFamily="2" charset="0"/>
              </a:rPr>
              <a:t>Inspired by scientific reporting guidelines, such as guidelines by the American Psychological Association [</a:t>
            </a:r>
            <a:r>
              <a:rPr lang="en-GB" i="1" dirty="0">
                <a:solidFill>
                  <a:srgbClr val="4D00DA"/>
                </a:solidFill>
                <a:effectLst/>
                <a:latin typeface="Helvetica" pitchFamily="2" charset="0"/>
              </a:rPr>
              <a:t>12</a:t>
            </a:r>
            <a:r>
              <a:rPr lang="en-GB" i="1" dirty="0">
                <a:effectLst/>
                <a:latin typeface="Helvetica" pitchFamily="2" charset="0"/>
              </a:rPr>
              <a:t>], and based on the above recommendations while also considering the trade-offs</a:t>
            </a:r>
            <a:endParaRPr lang="en-GB" dirty="0">
              <a:effectLst/>
              <a:latin typeface="Helvetica" pitchFamily="2" charset="0"/>
            </a:endParaRPr>
          </a:p>
          <a:p>
            <a:endParaRPr lang="en-GB" dirty="0"/>
          </a:p>
          <a:p>
            <a:endParaRPr lang="en-GB" dirty="0"/>
          </a:p>
        </p:txBody>
      </p:sp>
      <p:sp>
        <p:nvSpPr>
          <p:cNvPr id="4" name="Slide Number Placeholder 3">
            <a:extLst>
              <a:ext uri="{FF2B5EF4-FFF2-40B4-BE49-F238E27FC236}">
                <a16:creationId xmlns:a16="http://schemas.microsoft.com/office/drawing/2014/main" id="{4861E3C6-BA14-9338-6087-FEAF7E8151B7}"/>
              </a:ext>
            </a:extLst>
          </p:cNvPr>
          <p:cNvSpPr>
            <a:spLocks noGrp="1"/>
          </p:cNvSpPr>
          <p:nvPr>
            <p:ph type="sldNum" sz="quarter" idx="5"/>
          </p:nvPr>
        </p:nvSpPr>
        <p:spPr/>
        <p:txBody>
          <a:bodyPr/>
          <a:lstStyle/>
          <a:p>
            <a:fld id="{3E477222-41F7-5249-A917-09EC7323C232}" type="slidenum">
              <a:rPr lang="en-GB" smtClean="0"/>
              <a:t>21</a:t>
            </a:fld>
            <a:endParaRPr lang="en-GB"/>
          </a:p>
        </p:txBody>
      </p:sp>
    </p:spTree>
    <p:extLst>
      <p:ext uri="{BB962C8B-B14F-4D97-AF65-F5344CB8AC3E}">
        <p14:creationId xmlns:p14="http://schemas.microsoft.com/office/powerpoint/2010/main" val="35129346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u="none" strike="noStrike" dirty="0">
                <a:solidFill>
                  <a:srgbClr val="242424"/>
                </a:solidFill>
                <a:effectLst/>
                <a:latin typeface="source-serif-pro"/>
              </a:rPr>
              <a:t>Many important configuration parameters of a crowdsourcing study are not known before the campaign is launched. These parameters are difficult to estimate. </a:t>
            </a:r>
            <a:endParaRPr lang="en-GB" dirty="0"/>
          </a:p>
        </p:txBody>
      </p:sp>
      <p:sp>
        <p:nvSpPr>
          <p:cNvPr id="4" name="Slide Number Placeholder 3"/>
          <p:cNvSpPr>
            <a:spLocks noGrp="1"/>
          </p:cNvSpPr>
          <p:nvPr>
            <p:ph type="sldNum" sz="quarter" idx="5"/>
          </p:nvPr>
        </p:nvSpPr>
        <p:spPr/>
        <p:txBody>
          <a:bodyPr/>
          <a:lstStyle/>
          <a:p>
            <a:fld id="{3E477222-41F7-5249-A917-09EC7323C232}" type="slidenum">
              <a:rPr lang="en-GB" smtClean="0"/>
              <a:t>4</a:t>
            </a:fld>
            <a:endParaRPr lang="en-GB"/>
          </a:p>
        </p:txBody>
      </p:sp>
    </p:spTree>
    <p:extLst>
      <p:ext uri="{BB962C8B-B14F-4D97-AF65-F5344CB8AC3E}">
        <p14:creationId xmlns:p14="http://schemas.microsoft.com/office/powerpoint/2010/main" val="20298247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61860F-EFA0-1BAA-963B-3785387A94F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19D2401-F111-0D5C-44DE-26CCACA6BAD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2DFE7B7-4EEB-3D09-9C3F-AEC34A01BED7}"/>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14A8B9E3-63C1-7FB9-689E-E1F67F9DA802}"/>
              </a:ext>
            </a:extLst>
          </p:cNvPr>
          <p:cNvSpPr>
            <a:spLocks noGrp="1"/>
          </p:cNvSpPr>
          <p:nvPr>
            <p:ph type="sldNum" sz="quarter" idx="5"/>
          </p:nvPr>
        </p:nvSpPr>
        <p:spPr/>
        <p:txBody>
          <a:bodyPr/>
          <a:lstStyle/>
          <a:p>
            <a:fld id="{3E477222-41F7-5249-A917-09EC7323C232}" type="slidenum">
              <a:rPr lang="en-GB" smtClean="0"/>
              <a:t>22</a:t>
            </a:fld>
            <a:endParaRPr lang="en-GB"/>
          </a:p>
        </p:txBody>
      </p:sp>
    </p:spTree>
    <p:extLst>
      <p:ext uri="{BB962C8B-B14F-4D97-AF65-F5344CB8AC3E}">
        <p14:creationId xmlns:p14="http://schemas.microsoft.com/office/powerpoint/2010/main" val="23529949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0163554-F768-7E41-917C-F3243E502009}"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6554496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308FFB-F498-90B9-D22C-2D82AE1DB53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80F0839-CCDC-56D7-1675-CF1236AA93A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703004E-24C9-CC89-7D54-2C62300CAE56}"/>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479E3274-6B8A-89AB-D9CD-AD9492A6AD5F}"/>
              </a:ext>
            </a:extLst>
          </p:cNvPr>
          <p:cNvSpPr>
            <a:spLocks noGrp="1"/>
          </p:cNvSpPr>
          <p:nvPr>
            <p:ph type="sldNum" sz="quarter" idx="5"/>
          </p:nvPr>
        </p:nvSpPr>
        <p:spPr/>
        <p:txBody>
          <a:bodyPr/>
          <a:lstStyle/>
          <a:p>
            <a:fld id="{3E477222-41F7-5249-A917-09EC7323C232}" type="slidenum">
              <a:rPr lang="en-GB" smtClean="0"/>
              <a:t>24</a:t>
            </a:fld>
            <a:endParaRPr lang="en-GB"/>
          </a:p>
        </p:txBody>
      </p:sp>
    </p:spTree>
    <p:extLst>
      <p:ext uri="{BB962C8B-B14F-4D97-AF65-F5344CB8AC3E}">
        <p14:creationId xmlns:p14="http://schemas.microsoft.com/office/powerpoint/2010/main" val="202406726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D11565-147F-15E2-5F47-C245692F5A6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98F80BA-AB88-68B6-395B-125949D52BD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35E42FE-6F3B-90E4-3F39-449B57C09943}"/>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BF94CA6C-54D5-F2BF-7C1F-65013B107021}"/>
              </a:ext>
            </a:extLst>
          </p:cNvPr>
          <p:cNvSpPr>
            <a:spLocks noGrp="1"/>
          </p:cNvSpPr>
          <p:nvPr>
            <p:ph type="sldNum" sz="quarter" idx="5"/>
          </p:nvPr>
        </p:nvSpPr>
        <p:spPr/>
        <p:txBody>
          <a:bodyPr/>
          <a:lstStyle/>
          <a:p>
            <a:fld id="{3E477222-41F7-5249-A917-09EC7323C232}" type="slidenum">
              <a:rPr lang="en-GB" smtClean="0"/>
              <a:t>25</a:t>
            </a:fld>
            <a:endParaRPr lang="en-GB"/>
          </a:p>
        </p:txBody>
      </p:sp>
    </p:spTree>
    <p:extLst>
      <p:ext uri="{BB962C8B-B14F-4D97-AF65-F5344CB8AC3E}">
        <p14:creationId xmlns:p14="http://schemas.microsoft.com/office/powerpoint/2010/main" val="191861974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E0B6F1-3A2C-5A8D-7955-D4B94160EB9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15C8DF3-CACE-6C4E-987B-F64D7C1167B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1593A36-F8F3-A999-4F03-6DDC39C80125}"/>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DADA7E0E-232C-31CD-F5AB-024D1BEACE6E}"/>
              </a:ext>
            </a:extLst>
          </p:cNvPr>
          <p:cNvSpPr>
            <a:spLocks noGrp="1"/>
          </p:cNvSpPr>
          <p:nvPr>
            <p:ph type="sldNum" sz="quarter" idx="5"/>
          </p:nvPr>
        </p:nvSpPr>
        <p:spPr/>
        <p:txBody>
          <a:bodyPr/>
          <a:lstStyle/>
          <a:p>
            <a:fld id="{3E477222-41F7-5249-A917-09EC7323C232}" type="slidenum">
              <a:rPr lang="en-GB" smtClean="0"/>
              <a:t>26</a:t>
            </a:fld>
            <a:endParaRPr lang="en-GB"/>
          </a:p>
        </p:txBody>
      </p:sp>
    </p:spTree>
    <p:extLst>
      <p:ext uri="{BB962C8B-B14F-4D97-AF65-F5344CB8AC3E}">
        <p14:creationId xmlns:p14="http://schemas.microsoft.com/office/powerpoint/2010/main" val="8279743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2F6201-E39E-59A1-ED63-A39D890236D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3261018-8243-B094-0F0B-F39D60F1E20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7B294D8-0F48-0A0F-8E1D-454E9E78595F}"/>
              </a:ext>
            </a:extLst>
          </p:cNvPr>
          <p:cNvSpPr>
            <a:spLocks noGrp="1"/>
          </p:cNvSpPr>
          <p:nvPr>
            <p:ph type="body" idx="1"/>
          </p:nvPr>
        </p:nvSpPr>
        <p:spPr/>
        <p:txBody>
          <a:bodyPr/>
          <a:lstStyle/>
          <a:p>
            <a:r>
              <a:rPr lang="en-GB" b="0" i="0" u="none" strike="noStrike" dirty="0">
                <a:solidFill>
                  <a:srgbClr val="242424"/>
                </a:solidFill>
                <a:effectLst/>
                <a:latin typeface="source-serif-pro"/>
              </a:rPr>
              <a:t>For this reason, researchers often conduct small-scale pilot studies. Pilot studies help to estimate the parameters of the larger crowdsourcing campaign. Pilot studies are a vital part of crowdsourcing research and researchers often launch one or several small-scale studies before deploying the main study.</a:t>
            </a:r>
            <a:endParaRPr lang="en-GB" dirty="0"/>
          </a:p>
        </p:txBody>
      </p:sp>
      <p:sp>
        <p:nvSpPr>
          <p:cNvPr id="4" name="Slide Number Placeholder 3">
            <a:extLst>
              <a:ext uri="{FF2B5EF4-FFF2-40B4-BE49-F238E27FC236}">
                <a16:creationId xmlns:a16="http://schemas.microsoft.com/office/drawing/2014/main" id="{4D6DFA0C-621A-941C-63E0-FCD84D21206B}"/>
              </a:ext>
            </a:extLst>
          </p:cNvPr>
          <p:cNvSpPr>
            <a:spLocks noGrp="1"/>
          </p:cNvSpPr>
          <p:nvPr>
            <p:ph type="sldNum" sz="quarter" idx="5"/>
          </p:nvPr>
        </p:nvSpPr>
        <p:spPr/>
        <p:txBody>
          <a:bodyPr/>
          <a:lstStyle/>
          <a:p>
            <a:fld id="{3E477222-41F7-5249-A917-09EC7323C232}" type="slidenum">
              <a:rPr lang="en-GB" smtClean="0"/>
              <a:t>5</a:t>
            </a:fld>
            <a:endParaRPr lang="en-GB"/>
          </a:p>
        </p:txBody>
      </p:sp>
    </p:spTree>
    <p:extLst>
      <p:ext uri="{BB962C8B-B14F-4D97-AF65-F5344CB8AC3E}">
        <p14:creationId xmlns:p14="http://schemas.microsoft.com/office/powerpoint/2010/main" val="18997392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E477222-41F7-5249-A917-09EC7323C232}" type="slidenum">
              <a:rPr lang="en-GB" smtClean="0"/>
              <a:t>6</a:t>
            </a:fld>
            <a:endParaRPr lang="en-GB"/>
          </a:p>
        </p:txBody>
      </p:sp>
    </p:spTree>
    <p:extLst>
      <p:ext uri="{BB962C8B-B14F-4D97-AF65-F5344CB8AC3E}">
        <p14:creationId xmlns:p14="http://schemas.microsoft.com/office/powerpoint/2010/main" val="40794124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E477222-41F7-5249-A917-09EC7323C232}" type="slidenum">
              <a:rPr lang="en-GB" smtClean="0"/>
              <a:t>7</a:t>
            </a:fld>
            <a:endParaRPr lang="en-GB"/>
          </a:p>
        </p:txBody>
      </p:sp>
    </p:spTree>
    <p:extLst>
      <p:ext uri="{BB962C8B-B14F-4D97-AF65-F5344CB8AC3E}">
        <p14:creationId xmlns:p14="http://schemas.microsoft.com/office/powerpoint/2010/main" val="12735202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Crowd pilot studies are under-reported and often conducted in an ad-hoc manner. </a:t>
            </a:r>
            <a:r>
              <a:rPr lang="en-GB" b="0" i="0" u="none" strike="noStrike" dirty="0">
                <a:solidFill>
                  <a:srgbClr val="242424"/>
                </a:solidFill>
                <a:effectLst/>
                <a:latin typeface="source-serif-pro"/>
              </a:rPr>
              <a:t>It is not uncommon for authors to brush over a pilot study by stating “parameters were estimated in a pilot study” — without providing more details. Note that crowd pilot studies often concern key aspects of an experiment. Crowd pilot studies are often conducted for formative purposes (as shown in this figure). Yet, authors do not conduct pilot studies with the same rigor as their main studies. It is not uncommon for authors to make important design decisions “based on a pilot study”, without providing any details. This is concerning for multiple reasons.</a:t>
            </a:r>
            <a:endParaRPr lang="en-GB" dirty="0"/>
          </a:p>
        </p:txBody>
      </p:sp>
      <p:sp>
        <p:nvSpPr>
          <p:cNvPr id="4" name="Slide Number Placeholder 3"/>
          <p:cNvSpPr>
            <a:spLocks noGrp="1"/>
          </p:cNvSpPr>
          <p:nvPr>
            <p:ph type="sldNum" sz="quarter" idx="5"/>
          </p:nvPr>
        </p:nvSpPr>
        <p:spPr/>
        <p:txBody>
          <a:bodyPr/>
          <a:lstStyle/>
          <a:p>
            <a:fld id="{3E477222-41F7-5249-A917-09EC7323C232}" type="slidenum">
              <a:rPr lang="en-GB" smtClean="0"/>
              <a:t>8</a:t>
            </a:fld>
            <a:endParaRPr lang="en-GB"/>
          </a:p>
        </p:txBody>
      </p:sp>
    </p:spTree>
    <p:extLst>
      <p:ext uri="{BB962C8B-B14F-4D97-AF65-F5344CB8AC3E}">
        <p14:creationId xmlns:p14="http://schemas.microsoft.com/office/powerpoint/2010/main" val="9401702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B7BC36-DC10-9897-DD4F-98FAAA1D135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044A766-CEEB-EFF1-F30F-590B3F03A97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97FC9E2-8A93-7E73-4780-0CE7DBC6B329}"/>
              </a:ext>
            </a:extLst>
          </p:cNvPr>
          <p:cNvSpPr>
            <a:spLocks noGrp="1"/>
          </p:cNvSpPr>
          <p:nvPr>
            <p:ph type="body" idx="1"/>
          </p:nvPr>
        </p:nvSpPr>
        <p:spPr/>
        <p:txBody>
          <a:bodyPr/>
          <a:lstStyle/>
          <a:p>
            <a:r>
              <a:rPr lang="en-GB" b="0" i="0" u="none" strike="noStrike" dirty="0">
                <a:solidFill>
                  <a:srgbClr val="242424"/>
                </a:solidFill>
                <a:effectLst/>
                <a:latin typeface="source-serif-pro"/>
              </a:rPr>
              <a:t>2. Opaque reporting of crowd pilot studies is in conflict with good scientific practice and one of the fundamental tenets of open science — to make knowledge transparent and accessible. </a:t>
            </a:r>
          </a:p>
          <a:p>
            <a:r>
              <a:rPr lang="en-GB" b="0" i="0" u="none" strike="noStrike" dirty="0">
                <a:solidFill>
                  <a:srgbClr val="242424"/>
                </a:solidFill>
                <a:effectLst/>
                <a:latin typeface="source-serif-pro"/>
              </a:rPr>
              <a:t>3. A lack of transparency on key design parameters of a crowdsourcing campaign hinders future reproduction and replication. For instance, readers can learn little from reading that authors ‘iterated extensively in pilot studies with crowd workers to strike a balance between simplicity (avoid complex or numerous instructions) and effectiveness (make the layout better)’ — a quote from the literature we reviewed. Based on such a description of a crowd pilot study, researchers or practitioners, who may want to learn more about how to achieve a balance between simplicity and effectiveness for their own crowdsourcing study, will arguably be left guessing.</a:t>
            </a:r>
            <a:endParaRPr lang="en-GB" dirty="0"/>
          </a:p>
        </p:txBody>
      </p:sp>
      <p:sp>
        <p:nvSpPr>
          <p:cNvPr id="4" name="Slide Number Placeholder 3">
            <a:extLst>
              <a:ext uri="{FF2B5EF4-FFF2-40B4-BE49-F238E27FC236}">
                <a16:creationId xmlns:a16="http://schemas.microsoft.com/office/drawing/2014/main" id="{668BFE41-E3A8-9520-230A-3D0308AD1BE2}"/>
              </a:ext>
            </a:extLst>
          </p:cNvPr>
          <p:cNvSpPr>
            <a:spLocks noGrp="1"/>
          </p:cNvSpPr>
          <p:nvPr>
            <p:ph type="sldNum" sz="quarter" idx="5"/>
          </p:nvPr>
        </p:nvSpPr>
        <p:spPr/>
        <p:txBody>
          <a:bodyPr/>
          <a:lstStyle/>
          <a:p>
            <a:fld id="{3E477222-41F7-5249-A917-09EC7323C232}" type="slidenum">
              <a:rPr lang="en-GB" smtClean="0"/>
              <a:t>9</a:t>
            </a:fld>
            <a:endParaRPr lang="en-GB"/>
          </a:p>
        </p:txBody>
      </p:sp>
    </p:spTree>
    <p:extLst>
      <p:ext uri="{BB962C8B-B14F-4D97-AF65-F5344CB8AC3E}">
        <p14:creationId xmlns:p14="http://schemas.microsoft.com/office/powerpoint/2010/main" val="35439755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6D3A86-23C9-BDF0-5ADE-1532398E0DF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B7FDB18-36F6-63F4-B09B-01625919BB3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E230823-B174-E74C-50D0-6BFD11D82ABF}"/>
              </a:ext>
            </a:extLst>
          </p:cNvPr>
          <p:cNvSpPr>
            <a:spLocks noGrp="1"/>
          </p:cNvSpPr>
          <p:nvPr>
            <p:ph type="body" idx="1"/>
          </p:nvPr>
        </p:nvSpPr>
        <p:spPr/>
        <p:txBody>
          <a:bodyPr/>
          <a:lstStyle/>
          <a:p>
            <a:r>
              <a:rPr lang="en-GB" b="0" i="0" u="none" strike="noStrike" dirty="0">
                <a:solidFill>
                  <a:srgbClr val="242424"/>
                </a:solidFill>
                <a:effectLst/>
                <a:latin typeface="source-serif-pro"/>
              </a:rPr>
              <a:t>4. Crowd pilot studies are just as likely to be flawed as any other (main) studies which are expected to withstand the scrutiny of peer review as a means to ensure quality, reliability, good practice, and a sound scientific method. Flaws in crowd pilot studies can go unnoticed if they are not reported in sufficient detail.</a:t>
            </a:r>
          </a:p>
          <a:p>
            <a:pPr algn="l">
              <a:lnSpc>
                <a:spcPts val="2400"/>
              </a:lnSpc>
            </a:pPr>
            <a:r>
              <a:rPr lang="en-GB" b="0" i="0" u="none" strike="noStrike" dirty="0">
                <a:solidFill>
                  <a:srgbClr val="242424"/>
                </a:solidFill>
                <a:effectLst/>
                <a:latin typeface="source-serif-pro"/>
              </a:rPr>
              <a:t>5. Another reason why more transparency around pilot studies is warranted is motivated by the crowd workers’ perspective. It is not uncommon for researchers to underestimate the price of a task. Designing an efficient task takes time, and due to this sunk cost, task designers can be biased and will have a hard time to accurately estimate the reward of a crowdsourced task. Yet in our literature review, we found it is not common to make up for these estimation errors (e.g., with bonus payments to workers). Pilot studies, while small-scale, are common — every crowdsourcing study will, typically, estimate rewards with a crowd pilot study. This may contribute to the systematic underpayment of workers (Read more about the invisible </a:t>
            </a:r>
            <a:r>
              <a:rPr lang="en-GB" b="0" i="0" u="none" strike="noStrike" dirty="0" err="1">
                <a:solidFill>
                  <a:srgbClr val="242424"/>
                </a:solidFill>
                <a:effectLst/>
                <a:latin typeface="source-serif-pro"/>
              </a:rPr>
              <a:t>labor</a:t>
            </a:r>
            <a:r>
              <a:rPr lang="en-GB" b="0" i="0" u="none" strike="noStrike" dirty="0">
                <a:solidFill>
                  <a:srgbClr val="242424"/>
                </a:solidFill>
                <a:effectLst/>
                <a:latin typeface="source-serif-pro"/>
              </a:rPr>
              <a:t> the characterizes crowd work in Mary Gray and Sid Suri’s book called ”Ghost Work”). Further, crowd pilot studies are relatively unattractive to many workers because of their small-scale and inaccurate payment. Experienced workers will likely want to avoid crowd pilot studies. That leaves crowd pilot studies to inexperienced workers, who are often forced by the platform to complete a large number of tasks before they can work on more lucrative tasks in larger batches. Crowd pilot studies, due to this, systemically affect novices who may abandon crowdsourced work if not treated well.</a:t>
            </a:r>
          </a:p>
          <a:p>
            <a:br>
              <a:rPr lang="en-GB" dirty="0"/>
            </a:br>
            <a:endParaRPr lang="en-GB" dirty="0"/>
          </a:p>
        </p:txBody>
      </p:sp>
      <p:sp>
        <p:nvSpPr>
          <p:cNvPr id="4" name="Slide Number Placeholder 3">
            <a:extLst>
              <a:ext uri="{FF2B5EF4-FFF2-40B4-BE49-F238E27FC236}">
                <a16:creationId xmlns:a16="http://schemas.microsoft.com/office/drawing/2014/main" id="{29DC4469-EB12-7E1A-E288-ED578B86D100}"/>
              </a:ext>
            </a:extLst>
          </p:cNvPr>
          <p:cNvSpPr>
            <a:spLocks noGrp="1"/>
          </p:cNvSpPr>
          <p:nvPr>
            <p:ph type="sldNum" sz="quarter" idx="5"/>
          </p:nvPr>
        </p:nvSpPr>
        <p:spPr/>
        <p:txBody>
          <a:bodyPr/>
          <a:lstStyle/>
          <a:p>
            <a:fld id="{3E477222-41F7-5249-A917-09EC7323C232}" type="slidenum">
              <a:rPr lang="en-GB" smtClean="0"/>
              <a:t>10</a:t>
            </a:fld>
            <a:endParaRPr lang="en-GB"/>
          </a:p>
        </p:txBody>
      </p:sp>
    </p:spTree>
    <p:extLst>
      <p:ext uri="{BB962C8B-B14F-4D97-AF65-F5344CB8AC3E}">
        <p14:creationId xmlns:p14="http://schemas.microsoft.com/office/powerpoint/2010/main" val="40949400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EC225F-9FEE-AFED-AEA0-2495380E668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5C2FC9F-E1DB-5E6E-AB00-5F79BA0A294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BE77F8B-92B6-0935-19D6-511EB59CBD91}"/>
              </a:ext>
            </a:extLst>
          </p:cNvPr>
          <p:cNvSpPr>
            <a:spLocks noGrp="1"/>
          </p:cNvSpPr>
          <p:nvPr>
            <p:ph type="body" idx="1"/>
          </p:nvPr>
        </p:nvSpPr>
        <p:spPr/>
        <p:txBody>
          <a:bodyPr/>
          <a:lstStyle/>
          <a:p>
            <a:r>
              <a:rPr lang="en-GB" dirty="0"/>
              <a:t>1.A psychological model explaining why pilot studies are not being reported more often in the scholarly literature is the availability heuristic. The more researchers report crowd pilot studies in an opaque way, the more frequently other researchers will observe such reporting.  Practitioners and researchers in the communities, therefore, may receive signals from the community that the details of the pilot study are not important. </a:t>
            </a:r>
          </a:p>
          <a:p>
            <a:r>
              <a:rPr lang="en-GB" dirty="0"/>
              <a:t>2.Another signal is sent by reviewers and editors who often accept papers with sparse details on pilot studies. Therefore, researchers and practitioners may not consider details about pilot studies as important or useful for their own work, and may not place importance on reporting their own pilot studies.</a:t>
            </a:r>
          </a:p>
        </p:txBody>
      </p:sp>
      <p:sp>
        <p:nvSpPr>
          <p:cNvPr id="4" name="Slide Number Placeholder 3">
            <a:extLst>
              <a:ext uri="{FF2B5EF4-FFF2-40B4-BE49-F238E27FC236}">
                <a16:creationId xmlns:a16="http://schemas.microsoft.com/office/drawing/2014/main" id="{65E422A3-4B2A-F1C4-EDAB-1080DB116B20}"/>
              </a:ext>
            </a:extLst>
          </p:cNvPr>
          <p:cNvSpPr>
            <a:spLocks noGrp="1"/>
          </p:cNvSpPr>
          <p:nvPr>
            <p:ph type="sldNum" sz="quarter" idx="5"/>
          </p:nvPr>
        </p:nvSpPr>
        <p:spPr/>
        <p:txBody>
          <a:bodyPr/>
          <a:lstStyle/>
          <a:p>
            <a:fld id="{3E477222-41F7-5249-A917-09EC7323C232}" type="slidenum">
              <a:rPr lang="en-GB" smtClean="0"/>
              <a:t>11</a:t>
            </a:fld>
            <a:endParaRPr lang="en-GB"/>
          </a:p>
        </p:txBody>
      </p:sp>
    </p:spTree>
    <p:extLst>
      <p:ext uri="{BB962C8B-B14F-4D97-AF65-F5344CB8AC3E}">
        <p14:creationId xmlns:p14="http://schemas.microsoft.com/office/powerpoint/2010/main" val="12673990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3342FE-E00B-4FAF-8F73-F722060EBA12}"/>
              </a:ext>
            </a:extLst>
          </p:cNvPr>
          <p:cNvSpPr>
            <a:spLocks noGrp="1"/>
          </p:cNvSpPr>
          <p:nvPr>
            <p:ph type="ctrTitle"/>
          </p:nvPr>
        </p:nvSpPr>
        <p:spPr>
          <a:xfrm>
            <a:off x="482600" y="978408"/>
            <a:ext cx="10506991" cy="2531555"/>
          </a:xfrm>
          <a:prstGeom prst="rect">
            <a:avLst/>
          </a:prstGeom>
        </p:spPr>
        <p:txBody>
          <a:bodyPr anchor="b"/>
          <a:lstStyle>
            <a:lvl1pPr algn="l">
              <a:defRPr sz="66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7C1CCE2-4461-473E-B23C-34C8CCF04B3A}"/>
              </a:ext>
            </a:extLst>
          </p:cNvPr>
          <p:cNvSpPr>
            <a:spLocks noGrp="1"/>
          </p:cNvSpPr>
          <p:nvPr>
            <p:ph type="subTitle" idx="1"/>
          </p:nvPr>
        </p:nvSpPr>
        <p:spPr>
          <a:xfrm>
            <a:off x="482600" y="3602038"/>
            <a:ext cx="10506991" cy="2277554"/>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0FAA551A-CE2F-4E35-A714-B1F04D4B4E8E}"/>
              </a:ext>
            </a:extLst>
          </p:cNvPr>
          <p:cNvSpPr>
            <a:spLocks noGrp="1"/>
          </p:cNvSpPr>
          <p:nvPr>
            <p:ph type="dt" sz="half" idx="10"/>
          </p:nvPr>
        </p:nvSpPr>
        <p:spPr/>
        <p:txBody>
          <a:bodyPr/>
          <a:lstStyle/>
          <a:p>
            <a:fld id="{38F50A0B-E76A-F44C-95D0-2986FDE58AE3}" type="datetime1">
              <a:rPr lang="de-DE" smtClean="0"/>
              <a:t>11.11.24</a:t>
            </a:fld>
            <a:endParaRPr lang="en-US"/>
          </a:p>
        </p:txBody>
      </p:sp>
      <p:sp>
        <p:nvSpPr>
          <p:cNvPr id="5" name="Footer Placeholder 4">
            <a:extLst>
              <a:ext uri="{FF2B5EF4-FFF2-40B4-BE49-F238E27FC236}">
                <a16:creationId xmlns:a16="http://schemas.microsoft.com/office/drawing/2014/main" id="{26B5C907-6594-4DFF-A32B-449C3BA968C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0376D75-E9DA-4660-AC52-51BA63FCB94D}"/>
              </a:ext>
            </a:extLst>
          </p:cNvPr>
          <p:cNvSpPr>
            <a:spLocks noGrp="1"/>
          </p:cNvSpPr>
          <p:nvPr>
            <p:ph type="sldNum" sz="quarter" idx="12"/>
          </p:nvPr>
        </p:nvSpPr>
        <p:spPr/>
        <p:txBody>
          <a:bodyPr/>
          <a:lstStyle/>
          <a:p>
            <a:fld id="{60553ECD-7F6D-420D-93CA-D8D15EB427AC}" type="slidenum">
              <a:rPr lang="en-US" smtClean="0"/>
              <a:t>‹#›</a:t>
            </a:fld>
            <a:endParaRPr lang="en-US"/>
          </a:p>
        </p:txBody>
      </p:sp>
      <p:cxnSp>
        <p:nvCxnSpPr>
          <p:cNvPr id="10" name="Straight Connector 9">
            <a:extLst>
              <a:ext uri="{FF2B5EF4-FFF2-40B4-BE49-F238E27FC236}">
                <a16:creationId xmlns:a16="http://schemas.microsoft.com/office/drawing/2014/main" id="{A2EFA84C-D756-4DC7-AA46-68D776F37FA4}"/>
              </a:ext>
              <a:ext uri="{C183D7F6-B498-43B3-948B-1728B52AA6E4}">
                <adec:decorative xmlns:adec="http://schemas.microsoft.com/office/drawing/2017/decorative" val="1"/>
              </a:ext>
            </a:extLst>
          </p:cNvPr>
          <p:cNvCxnSpPr>
            <a:cxnSpLocks/>
          </p:cNvCxnSpPr>
          <p:nvPr/>
        </p:nvCxnSpPr>
        <p:spPr>
          <a:xfrm>
            <a:off x="482600" y="489855"/>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68716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1999A10-4355-4A13-B008-196B21ABEEAF}"/>
              </a:ext>
              <a:ext uri="{C183D7F6-B498-43B3-948B-1728B52AA6E4}">
                <adec:decorative xmlns:adec="http://schemas.microsoft.com/office/drawing/2017/decorative" val="1"/>
              </a:ext>
            </a:extLst>
          </p:cNvPr>
          <p:cNvSpPr/>
          <p:nvPr/>
        </p:nvSpPr>
        <p:spPr>
          <a:xfrm>
            <a:off x="482600" y="483576"/>
            <a:ext cx="11147071" cy="2434825"/>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F36D448-AFEA-4483-B0E4-002840525CDD}"/>
              </a:ext>
            </a:extLst>
          </p:cNvPr>
          <p:cNvSpPr>
            <a:spLocks noGrp="1"/>
          </p:cNvSpPr>
          <p:nvPr>
            <p:ph type="title"/>
          </p:nvPr>
        </p:nvSpPr>
        <p:spPr>
          <a:xfrm>
            <a:off x="482600" y="978408"/>
            <a:ext cx="10506991" cy="1755263"/>
          </a:xfrm>
          <a:prstGeom prst="rect">
            <a:avLst/>
          </a:prstGeom>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CF216234-4516-4303-8F60-A8127D89A5E5}"/>
              </a:ext>
            </a:extLst>
          </p:cNvPr>
          <p:cNvSpPr>
            <a:spLocks noGrp="1"/>
          </p:cNvSpPr>
          <p:nvPr>
            <p:ph type="body" orient="vert" idx="1"/>
          </p:nvPr>
        </p:nvSpPr>
        <p:spPr>
          <a:xfrm>
            <a:off x="484192" y="3103131"/>
            <a:ext cx="10506991" cy="309294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C46B5D50-A474-462B-A807-DF186B1C2F48}"/>
              </a:ext>
            </a:extLst>
          </p:cNvPr>
          <p:cNvSpPr>
            <a:spLocks noGrp="1"/>
          </p:cNvSpPr>
          <p:nvPr>
            <p:ph type="dt" sz="half" idx="10"/>
          </p:nvPr>
        </p:nvSpPr>
        <p:spPr/>
        <p:txBody>
          <a:bodyPr/>
          <a:lstStyle/>
          <a:p>
            <a:fld id="{5F863B93-A639-744F-B1B0-74634BE5D15F}" type="datetime1">
              <a:rPr lang="de-DE" smtClean="0"/>
              <a:t>11.11.24</a:t>
            </a:fld>
            <a:endParaRPr lang="en-US"/>
          </a:p>
        </p:txBody>
      </p:sp>
      <p:sp>
        <p:nvSpPr>
          <p:cNvPr id="5" name="Footer Placeholder 4">
            <a:extLst>
              <a:ext uri="{FF2B5EF4-FFF2-40B4-BE49-F238E27FC236}">
                <a16:creationId xmlns:a16="http://schemas.microsoft.com/office/drawing/2014/main" id="{F8BF1DAF-2E2D-46ED-AA3E-3D2FE403999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E2FC771-EB13-4EB5-A0A2-3968C6ABBD4E}"/>
              </a:ext>
            </a:extLst>
          </p:cNvPr>
          <p:cNvSpPr>
            <a:spLocks noGrp="1"/>
          </p:cNvSpPr>
          <p:nvPr>
            <p:ph type="sldNum" sz="quarter" idx="12"/>
          </p:nvPr>
        </p:nvSpPr>
        <p:spPr/>
        <p:txBody>
          <a:bodyPr/>
          <a:lstStyle/>
          <a:p>
            <a:fld id="{60553ECD-7F6D-420D-93CA-D8D15EB427AC}" type="slidenum">
              <a:rPr lang="en-US" smtClean="0"/>
              <a:t>‹#›</a:t>
            </a:fld>
            <a:endParaRPr lang="en-US"/>
          </a:p>
        </p:txBody>
      </p:sp>
      <p:cxnSp>
        <p:nvCxnSpPr>
          <p:cNvPr id="8" name="Straight Connector 7">
            <a:extLst>
              <a:ext uri="{FF2B5EF4-FFF2-40B4-BE49-F238E27FC236}">
                <a16:creationId xmlns:a16="http://schemas.microsoft.com/office/drawing/2014/main" id="{B3B596B8-8230-4695-8D76-F06AFA8156C3}"/>
              </a:ext>
              <a:ext uri="{C183D7F6-B498-43B3-948B-1728B52AA6E4}">
                <adec:decorative xmlns:adec="http://schemas.microsoft.com/office/drawing/2017/decorative" val="1"/>
              </a:ext>
            </a:extLst>
          </p:cNvPr>
          <p:cNvCxnSpPr>
            <a:cxnSpLocks/>
          </p:cNvCxnSpPr>
          <p:nvPr/>
        </p:nvCxnSpPr>
        <p:spPr>
          <a:xfrm>
            <a:off x="482600" y="2918401"/>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C53EBF93-5FD9-4F4E-8485-7B937145CD08}"/>
              </a:ext>
              <a:ext uri="{C183D7F6-B498-43B3-948B-1728B52AA6E4}">
                <adec:decorative xmlns:adec="http://schemas.microsoft.com/office/drawing/2017/decorative" val="1"/>
              </a:ext>
            </a:extLst>
          </p:cNvPr>
          <p:cNvCxnSpPr>
            <a:cxnSpLocks/>
          </p:cNvCxnSpPr>
          <p:nvPr/>
        </p:nvCxnSpPr>
        <p:spPr>
          <a:xfrm>
            <a:off x="482600" y="489855"/>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0356247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66B4D06-C7C6-4949-8EB2-F03ED999A2BB}"/>
              </a:ext>
            </a:extLst>
          </p:cNvPr>
          <p:cNvSpPr>
            <a:spLocks noGrp="1"/>
          </p:cNvSpPr>
          <p:nvPr>
            <p:ph type="title" orient="vert"/>
          </p:nvPr>
        </p:nvSpPr>
        <p:spPr>
          <a:xfrm>
            <a:off x="8041710" y="978408"/>
            <a:ext cx="2947881" cy="5124777"/>
          </a:xfrm>
          <a:prstGeom prst="rect">
            <a:avLst/>
          </a:prstGeo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FC921B9D-8C11-4176-AF22-89F972E21284}"/>
              </a:ext>
            </a:extLst>
          </p:cNvPr>
          <p:cNvSpPr>
            <a:spLocks noGrp="1"/>
          </p:cNvSpPr>
          <p:nvPr>
            <p:ph type="body" orient="vert" idx="1"/>
          </p:nvPr>
        </p:nvSpPr>
        <p:spPr>
          <a:xfrm>
            <a:off x="484632" y="978408"/>
            <a:ext cx="7256453" cy="512477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AFA9E1C-8E18-4A35-9BD8-427B1D14BB8E}"/>
              </a:ext>
            </a:extLst>
          </p:cNvPr>
          <p:cNvSpPr>
            <a:spLocks noGrp="1"/>
          </p:cNvSpPr>
          <p:nvPr>
            <p:ph type="dt" sz="half" idx="10"/>
          </p:nvPr>
        </p:nvSpPr>
        <p:spPr/>
        <p:txBody>
          <a:bodyPr/>
          <a:lstStyle/>
          <a:p>
            <a:fld id="{A587FAEB-3E94-9040-A005-CD985339219A}" type="datetime1">
              <a:rPr lang="de-DE" smtClean="0"/>
              <a:t>11.11.24</a:t>
            </a:fld>
            <a:endParaRPr lang="en-US"/>
          </a:p>
        </p:txBody>
      </p:sp>
      <p:sp>
        <p:nvSpPr>
          <p:cNvPr id="5" name="Footer Placeholder 4">
            <a:extLst>
              <a:ext uri="{FF2B5EF4-FFF2-40B4-BE49-F238E27FC236}">
                <a16:creationId xmlns:a16="http://schemas.microsoft.com/office/drawing/2014/main" id="{2E116CDB-7BB6-4DD2-A626-6DA8E569F2D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6D0403B-439E-449F-83B1-799EEC239A20}"/>
              </a:ext>
            </a:extLst>
          </p:cNvPr>
          <p:cNvSpPr>
            <a:spLocks noGrp="1"/>
          </p:cNvSpPr>
          <p:nvPr>
            <p:ph type="sldNum" sz="quarter" idx="12"/>
          </p:nvPr>
        </p:nvSpPr>
        <p:spPr/>
        <p:txBody>
          <a:bodyPr/>
          <a:lstStyle/>
          <a:p>
            <a:fld id="{60553ECD-7F6D-420D-93CA-D8D15EB427AC}" type="slidenum">
              <a:rPr lang="en-US" smtClean="0"/>
              <a:t>‹#›</a:t>
            </a:fld>
            <a:endParaRPr lang="en-US"/>
          </a:p>
        </p:txBody>
      </p:sp>
    </p:spTree>
    <p:extLst>
      <p:ext uri="{BB962C8B-B14F-4D97-AF65-F5344CB8AC3E}">
        <p14:creationId xmlns:p14="http://schemas.microsoft.com/office/powerpoint/2010/main" val="21152620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GB"/>
              <a:t>Click to edit Master title style</a:t>
            </a:r>
            <a:endParaRPr lang="en-US"/>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GB"/>
              <a:t>Click to edit Master subtitle style</a:t>
            </a:r>
            <a:endParaRPr lang="en-US"/>
          </a:p>
        </p:txBody>
      </p:sp>
      <p:sp>
        <p:nvSpPr>
          <p:cNvPr id="4" name="Date Placeholder 3"/>
          <p:cNvSpPr>
            <a:spLocks noGrp="1"/>
          </p:cNvSpPr>
          <p:nvPr>
            <p:ph type="dt" sz="half" idx="10"/>
          </p:nvPr>
        </p:nvSpPr>
        <p:spPr/>
        <p:txBody>
          <a:bodyPr/>
          <a:lstStyle>
            <a:lvl1pPr algn="l">
              <a:defRPr/>
            </a:lvl1pPr>
          </a:lstStyle>
          <a:p>
            <a:fld id="{990E910B-4F54-DF42-A6EF-A524204FC2A0}" type="datetime1">
              <a:rPr lang="de-DE" smtClean="0"/>
              <a:t>12.11.24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967945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CB10BD49-F438-504E-970C-70518D301241}" type="datetime1">
              <a:rPr lang="de-DE" smtClean="0"/>
              <a:t>12.11.24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18543315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GB"/>
              <a:t>Click to edit Master title style</a:t>
            </a:r>
            <a:endParaRPr lang="en-US"/>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7FBAF619-9559-4D44-95EE-4FABA78F3D4E}" type="datetime1">
              <a:rPr lang="de-DE" smtClean="0"/>
              <a:t>12.11.24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597911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GB"/>
              <a:t>Click to edit Master title style</a:t>
            </a:r>
            <a:endParaRPr lang="en-US"/>
          </a:p>
        </p:txBody>
      </p:sp>
      <p:sp>
        <p:nvSpPr>
          <p:cNvPr id="3" name="Content Placeholder 2"/>
          <p:cNvSpPr>
            <a:spLocks noGrp="1"/>
          </p:cNvSpPr>
          <p:nvPr>
            <p:ph sz="half" idx="1"/>
          </p:nvPr>
        </p:nvSpPr>
        <p:spPr>
          <a:xfrm>
            <a:off x="1024127" y="2286000"/>
            <a:ext cx="4754880" cy="402336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p:cNvSpPr>
            <a:spLocks noGrp="1"/>
          </p:cNvSpPr>
          <p:nvPr>
            <p:ph sz="half" idx="2"/>
          </p:nvPr>
        </p:nvSpPr>
        <p:spPr>
          <a:xfrm>
            <a:off x="5989320" y="2286000"/>
            <a:ext cx="4754880" cy="402336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p:cNvSpPr>
            <a:spLocks noGrp="1"/>
          </p:cNvSpPr>
          <p:nvPr>
            <p:ph type="dt" sz="half" idx="10"/>
          </p:nvPr>
        </p:nvSpPr>
        <p:spPr/>
        <p:txBody>
          <a:bodyPr/>
          <a:lstStyle/>
          <a:p>
            <a:fld id="{8F3EFB5E-2A24-504C-A6AE-1BC1FDB15AA6}" type="datetime1">
              <a:rPr lang="de-DE" smtClean="0"/>
              <a:t>12.11.24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301172297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GB"/>
              <a:t>Click to edit Master title style</a:t>
            </a:r>
            <a:endParaRPr lang="en-US"/>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GB"/>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p:cNvSpPr>
            <a:spLocks noGrp="1"/>
          </p:cNvSpPr>
          <p:nvPr>
            <p:ph type="dt" sz="half" idx="10"/>
          </p:nvPr>
        </p:nvSpPr>
        <p:spPr/>
        <p:txBody>
          <a:bodyPr/>
          <a:lstStyle/>
          <a:p>
            <a:fld id="{4AFEA71F-CF70-BB4F-983A-B1759E5EA59B}" type="datetime1">
              <a:rPr lang="de-DE" smtClean="0"/>
              <a:t>12.11.24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212725254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Date Placeholder 2"/>
          <p:cNvSpPr>
            <a:spLocks noGrp="1"/>
          </p:cNvSpPr>
          <p:nvPr>
            <p:ph type="dt" sz="half" idx="10"/>
          </p:nvPr>
        </p:nvSpPr>
        <p:spPr/>
        <p:txBody>
          <a:bodyPr/>
          <a:lstStyle/>
          <a:p>
            <a:fld id="{040E2AB3-B3AF-864F-9081-F0BFAF25D01D}" type="datetime1">
              <a:rPr lang="de-DE" smtClean="0"/>
              <a:t>12.11.24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316515934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D0D445F-C8C0-2640-B66F-FC564D4AC674}" type="datetime1">
              <a:rPr lang="de-DE" smtClean="0"/>
              <a:t>12.11.24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238402266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GB"/>
              <a:t>Click to edit Master title style</a:t>
            </a:r>
            <a:endParaRPr lang="en-US"/>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62EF8964-FC75-3E46-AC50-B57790E9C7BE}" type="datetime1">
              <a:rPr lang="de-DE" smtClean="0"/>
              <a:t>12.11.24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6288670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943735-A77F-440D-9448-6AE7C204D377}"/>
              </a:ext>
            </a:extLst>
          </p:cNvPr>
          <p:cNvSpPr>
            <a:spLocks noGrp="1"/>
          </p:cNvSpPr>
          <p:nvPr>
            <p:ph type="title"/>
          </p:nvPr>
        </p:nvSpPr>
        <p:spPr>
          <a:xfrm>
            <a:off x="482600" y="978408"/>
            <a:ext cx="10634472" cy="2157984"/>
          </a:xfrm>
          <a:prstGeom prst="rect">
            <a:avLst/>
          </a:prstGeo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276C6EE-D55E-454B-B28C-EC73D1DB4A2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A2A2905-6D2E-4319-9521-61452AB8F996}"/>
              </a:ext>
            </a:extLst>
          </p:cNvPr>
          <p:cNvSpPr>
            <a:spLocks noGrp="1"/>
          </p:cNvSpPr>
          <p:nvPr>
            <p:ph type="dt" sz="half" idx="10"/>
          </p:nvPr>
        </p:nvSpPr>
        <p:spPr/>
        <p:txBody>
          <a:bodyPr/>
          <a:lstStyle/>
          <a:p>
            <a:fld id="{4E6172E1-1D41-3848-952B-54115CDD0B21}" type="datetime1">
              <a:rPr lang="de-DE" smtClean="0"/>
              <a:t>11.11.24</a:t>
            </a:fld>
            <a:endParaRPr lang="en-US"/>
          </a:p>
        </p:txBody>
      </p:sp>
      <p:sp>
        <p:nvSpPr>
          <p:cNvPr id="5" name="Footer Placeholder 4">
            <a:extLst>
              <a:ext uri="{FF2B5EF4-FFF2-40B4-BE49-F238E27FC236}">
                <a16:creationId xmlns:a16="http://schemas.microsoft.com/office/drawing/2014/main" id="{6DAC7550-84E8-49D3-B419-6F5F327DAD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7AD2C6B-EA5D-4D97-BC84-6C860D536360}"/>
              </a:ext>
            </a:extLst>
          </p:cNvPr>
          <p:cNvSpPr>
            <a:spLocks noGrp="1"/>
          </p:cNvSpPr>
          <p:nvPr>
            <p:ph type="sldNum" sz="quarter" idx="12"/>
          </p:nvPr>
        </p:nvSpPr>
        <p:spPr/>
        <p:txBody>
          <a:bodyPr/>
          <a:lstStyle/>
          <a:p>
            <a:fld id="{60553ECD-7F6D-420D-93CA-D8D15EB427AC}" type="slidenum">
              <a:rPr lang="en-US" smtClean="0"/>
              <a:t>‹#›</a:t>
            </a:fld>
            <a:endParaRPr lang="en-US"/>
          </a:p>
        </p:txBody>
      </p:sp>
    </p:spTree>
    <p:extLst>
      <p:ext uri="{BB962C8B-B14F-4D97-AF65-F5344CB8AC3E}">
        <p14:creationId xmlns:p14="http://schemas.microsoft.com/office/powerpoint/2010/main" val="174499306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GB"/>
              <a:t>Click to edit Master title style</a:t>
            </a:r>
            <a:endParaRPr lang="en-US"/>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BFEC995E-A3FA-0E4F-9A98-EC1654B6A410}" type="datetime1">
              <a:rPr lang="de-DE" smtClean="0"/>
              <a:t>12.11.24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67E5644-1E61-4311-A31E-84CB9C7AA8A9}" type="slidenum">
              <a:rPr lang="en-US" dirty="0"/>
              <a:t>‹#›</a:t>
            </a:fld>
            <a:endParaRPr lang="en-US"/>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829660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AB98A0B7-4A45-0E4D-9C07-F1F4026D2FCD}" type="datetime1">
              <a:rPr lang="de-DE" smtClean="0"/>
              <a:t>12.11.24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370196232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GB"/>
              <a:t>Click to edit Master title style</a:t>
            </a:r>
            <a:endParaRPr lang="en-US"/>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AE688943-A88A-9B40-84FA-A1B5BC9283B9}" type="datetime1">
              <a:rPr lang="de-DE" smtClean="0"/>
              <a:t>12.11.24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346402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rmAutofit/>
          </a:bodyPr>
          <a:lstStyle>
            <a:lvl1pPr marL="609585" lvl="0" indent="-457189">
              <a:spcBef>
                <a:spcPts val="0"/>
              </a:spcBef>
              <a:spcAft>
                <a:spcPts val="0"/>
              </a:spcAft>
              <a:buSzPts val="1800"/>
              <a:buChar char="●"/>
              <a:defRPr/>
            </a:lvl1pPr>
            <a:lvl2pPr marL="1219170" lvl="1" indent="-423323">
              <a:spcBef>
                <a:spcPts val="0"/>
              </a:spcBef>
              <a:spcAft>
                <a:spcPts val="0"/>
              </a:spcAft>
              <a:buSzPts val="1400"/>
              <a:buChar char="○"/>
              <a:defRPr/>
            </a:lvl2pPr>
            <a:lvl3pPr marL="1828754" lvl="2" indent="-423323">
              <a:spcBef>
                <a:spcPts val="0"/>
              </a:spcBef>
              <a:spcAft>
                <a:spcPts val="0"/>
              </a:spcAft>
              <a:buSzPts val="1400"/>
              <a:buChar char="■"/>
              <a:defRPr/>
            </a:lvl3pPr>
            <a:lvl4pPr marL="2438339" lvl="3" indent="-423323">
              <a:spcBef>
                <a:spcPts val="0"/>
              </a:spcBef>
              <a:spcAft>
                <a:spcPts val="0"/>
              </a:spcAft>
              <a:buSzPts val="1400"/>
              <a:buChar char="●"/>
              <a:defRPr/>
            </a:lvl4pPr>
            <a:lvl5pPr marL="3047924" lvl="4" indent="-423323">
              <a:spcBef>
                <a:spcPts val="0"/>
              </a:spcBef>
              <a:spcAft>
                <a:spcPts val="0"/>
              </a:spcAft>
              <a:buSzPts val="1400"/>
              <a:buChar char="○"/>
              <a:defRPr/>
            </a:lvl5pPr>
            <a:lvl6pPr marL="3657509" lvl="5" indent="-423323">
              <a:spcBef>
                <a:spcPts val="0"/>
              </a:spcBef>
              <a:spcAft>
                <a:spcPts val="0"/>
              </a:spcAft>
              <a:buSzPts val="1400"/>
              <a:buChar char="■"/>
              <a:defRPr/>
            </a:lvl6pPr>
            <a:lvl7pPr marL="4267093" lvl="6" indent="-423323">
              <a:spcBef>
                <a:spcPts val="0"/>
              </a:spcBef>
              <a:spcAft>
                <a:spcPts val="0"/>
              </a:spcAft>
              <a:buSzPts val="1400"/>
              <a:buChar char="●"/>
              <a:defRPr/>
            </a:lvl7pPr>
            <a:lvl8pPr marL="4876678" lvl="7" indent="-423323">
              <a:spcBef>
                <a:spcPts val="0"/>
              </a:spcBef>
              <a:spcAft>
                <a:spcPts val="0"/>
              </a:spcAft>
              <a:buSzPts val="1400"/>
              <a:buChar char="○"/>
              <a:defRPr/>
            </a:lvl8pPr>
            <a:lvl9pPr marL="5486263" lvl="8" indent="-423323">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7253930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1B299E6-11CC-4181-86C3-528A13F1F556}"/>
              </a:ext>
              <a:ext uri="{C183D7F6-B498-43B3-948B-1728B52AA6E4}">
                <adec:decorative xmlns:adec="http://schemas.microsoft.com/office/drawing/2017/decorative" val="1"/>
              </a:ext>
            </a:extLst>
          </p:cNvPr>
          <p:cNvSpPr/>
          <p:nvPr/>
        </p:nvSpPr>
        <p:spPr>
          <a:xfrm>
            <a:off x="481007" y="3922232"/>
            <a:ext cx="11147071" cy="2434825"/>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E803473-0A64-4F9F-833B-8D64E39019B1}"/>
              </a:ext>
            </a:extLst>
          </p:cNvPr>
          <p:cNvSpPr>
            <a:spLocks noGrp="1"/>
          </p:cNvSpPr>
          <p:nvPr>
            <p:ph type="title"/>
          </p:nvPr>
        </p:nvSpPr>
        <p:spPr>
          <a:xfrm>
            <a:off x="482600" y="978409"/>
            <a:ext cx="10515600" cy="2716769"/>
          </a:xfrm>
          <a:prstGeom prst="rect">
            <a:avLst/>
          </a:prstGeom>
        </p:spPr>
        <p:txBody>
          <a:bodyPr anchor="b"/>
          <a:lstStyle>
            <a:lvl1pPr>
              <a:defRPr sz="6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6873736-B424-40F2-B562-6DC10E5EDE4F}"/>
              </a:ext>
            </a:extLst>
          </p:cNvPr>
          <p:cNvSpPr>
            <a:spLocks noGrp="1"/>
          </p:cNvSpPr>
          <p:nvPr>
            <p:ph type="body" idx="1"/>
          </p:nvPr>
        </p:nvSpPr>
        <p:spPr>
          <a:xfrm>
            <a:off x="482600" y="4171445"/>
            <a:ext cx="10515600" cy="1918205"/>
          </a:xfrm>
        </p:spPr>
        <p:txBody>
          <a:bodyPr>
            <a:normAutofit/>
          </a:bodyPr>
          <a:lstStyle>
            <a:lvl1pPr marL="0" indent="0">
              <a:buNone/>
              <a:defRPr lang="en-US" sz="2400" i="1" kern="1200" dirty="0" smtClean="0">
                <a:solidFill>
                  <a:schemeClr val="tx1"/>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marL="0" lvl="0" indent="0" algn="l" defTabSz="914400" rtl="0" eaLnBrk="1" latinLnBrk="0" hangingPunct="1">
              <a:lnSpc>
                <a:spcPct val="110000"/>
              </a:lnSpc>
              <a:spcBef>
                <a:spcPts val="1000"/>
              </a:spcBef>
              <a:buFont typeface="Arial" panose="020B0604020202020204" pitchFamily="34" charset="0"/>
              <a:buNone/>
            </a:pPr>
            <a:r>
              <a:rPr lang="en-US"/>
              <a:t>Click to edit Master text styles</a:t>
            </a:r>
          </a:p>
        </p:txBody>
      </p:sp>
      <p:sp>
        <p:nvSpPr>
          <p:cNvPr id="4" name="Date Placeholder 3">
            <a:extLst>
              <a:ext uri="{FF2B5EF4-FFF2-40B4-BE49-F238E27FC236}">
                <a16:creationId xmlns:a16="http://schemas.microsoft.com/office/drawing/2014/main" id="{74348851-37C0-478D-B722-D76C817DC49D}"/>
              </a:ext>
            </a:extLst>
          </p:cNvPr>
          <p:cNvSpPr>
            <a:spLocks noGrp="1"/>
          </p:cNvSpPr>
          <p:nvPr>
            <p:ph type="dt" sz="half" idx="10"/>
          </p:nvPr>
        </p:nvSpPr>
        <p:spPr/>
        <p:txBody>
          <a:bodyPr/>
          <a:lstStyle/>
          <a:p>
            <a:fld id="{5B5C2B82-FD46-F744-9B95-17E07B6DDC8B}" type="datetime1">
              <a:rPr lang="de-DE" smtClean="0"/>
              <a:t>11.11.24</a:t>
            </a:fld>
            <a:endParaRPr lang="en-US"/>
          </a:p>
        </p:txBody>
      </p:sp>
      <p:sp>
        <p:nvSpPr>
          <p:cNvPr id="5" name="Footer Placeholder 4">
            <a:extLst>
              <a:ext uri="{FF2B5EF4-FFF2-40B4-BE49-F238E27FC236}">
                <a16:creationId xmlns:a16="http://schemas.microsoft.com/office/drawing/2014/main" id="{263E063E-66CE-4C18-91FA-D14AE052D74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A66D3D-FD62-470C-BC3C-A03771A32F60}"/>
              </a:ext>
            </a:extLst>
          </p:cNvPr>
          <p:cNvSpPr>
            <a:spLocks noGrp="1"/>
          </p:cNvSpPr>
          <p:nvPr>
            <p:ph type="sldNum" sz="quarter" idx="12"/>
          </p:nvPr>
        </p:nvSpPr>
        <p:spPr/>
        <p:txBody>
          <a:bodyPr/>
          <a:lstStyle/>
          <a:p>
            <a:fld id="{60553ECD-7F6D-420D-93CA-D8D15EB427AC}" type="slidenum">
              <a:rPr lang="en-US" smtClean="0"/>
              <a:t>‹#›</a:t>
            </a:fld>
            <a:endParaRPr lang="en-US"/>
          </a:p>
        </p:txBody>
      </p:sp>
      <p:cxnSp>
        <p:nvCxnSpPr>
          <p:cNvPr id="11" name="Straight Connector 10">
            <a:extLst>
              <a:ext uri="{FF2B5EF4-FFF2-40B4-BE49-F238E27FC236}">
                <a16:creationId xmlns:a16="http://schemas.microsoft.com/office/drawing/2014/main" id="{DDFF0049-0231-4557-A707-569556F0CA83}"/>
              </a:ext>
              <a:ext uri="{C183D7F6-B498-43B3-948B-1728B52AA6E4}">
                <adec:decorative xmlns:adec="http://schemas.microsoft.com/office/drawing/2017/decorative" val="1"/>
              </a:ext>
            </a:extLst>
          </p:cNvPr>
          <p:cNvCxnSpPr>
            <a:cxnSpLocks/>
          </p:cNvCxnSpPr>
          <p:nvPr/>
        </p:nvCxnSpPr>
        <p:spPr>
          <a:xfrm>
            <a:off x="481007" y="3922232"/>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457A0DB1-87C8-4BF4-B2A2-F9CA6ED05AC4}"/>
              </a:ext>
              <a:ext uri="{C183D7F6-B498-43B3-948B-1728B52AA6E4}">
                <adec:decorative xmlns:adec="http://schemas.microsoft.com/office/drawing/2017/decorative" val="1"/>
              </a:ext>
            </a:extLst>
          </p:cNvPr>
          <p:cNvCxnSpPr>
            <a:cxnSpLocks/>
          </p:cNvCxnSpPr>
          <p:nvPr/>
        </p:nvCxnSpPr>
        <p:spPr>
          <a:xfrm>
            <a:off x="482600" y="6368138"/>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F6C29209-8A8F-48A7-8BA2-AFADA37CBD4F}"/>
              </a:ext>
              <a:ext uri="{C183D7F6-B498-43B3-948B-1728B52AA6E4}">
                <adec:decorative xmlns:adec="http://schemas.microsoft.com/office/drawing/2017/decorative" val="1"/>
              </a:ext>
            </a:extLst>
          </p:cNvPr>
          <p:cNvCxnSpPr>
            <a:cxnSpLocks/>
          </p:cNvCxnSpPr>
          <p:nvPr/>
        </p:nvCxnSpPr>
        <p:spPr>
          <a:xfrm>
            <a:off x="481007" y="6368138"/>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9848138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6166BE9C-AE7C-4C39-9694-C32D6939B965}"/>
              </a:ext>
              <a:ext uri="{C183D7F6-B498-43B3-948B-1728B52AA6E4}">
                <adec:decorative xmlns:adec="http://schemas.microsoft.com/office/drawing/2017/decorative" val="1"/>
              </a:ext>
            </a:extLst>
          </p:cNvPr>
          <p:cNvSpPr/>
          <p:nvPr/>
        </p:nvSpPr>
        <p:spPr>
          <a:xfrm>
            <a:off x="481007" y="483577"/>
            <a:ext cx="11147071" cy="2434824"/>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ACC42C-303A-4BDF-990A-2B07967BC9A9}"/>
              </a:ext>
            </a:extLst>
          </p:cNvPr>
          <p:cNvSpPr>
            <a:spLocks noGrp="1"/>
          </p:cNvSpPr>
          <p:nvPr>
            <p:ph type="title"/>
          </p:nvPr>
        </p:nvSpPr>
        <p:spPr>
          <a:xfrm>
            <a:off x="482599" y="978408"/>
            <a:ext cx="11147071" cy="1755263"/>
          </a:xfrm>
          <a:prstGeom prst="rect">
            <a:avLst/>
          </a:prstGeo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D0C55CEF-353E-4E14-83AD-ACADDC08D943}"/>
              </a:ext>
            </a:extLst>
          </p:cNvPr>
          <p:cNvSpPr>
            <a:spLocks noGrp="1"/>
          </p:cNvSpPr>
          <p:nvPr>
            <p:ph sz="half" idx="1"/>
          </p:nvPr>
        </p:nvSpPr>
        <p:spPr>
          <a:xfrm>
            <a:off x="482600" y="3103131"/>
            <a:ext cx="5418551" cy="307383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2E55ECEF-9654-4AC1-BF77-7BC602BBD434}"/>
              </a:ext>
            </a:extLst>
          </p:cNvPr>
          <p:cNvSpPr>
            <a:spLocks noGrp="1"/>
          </p:cNvSpPr>
          <p:nvPr>
            <p:ph sz="half" idx="2"/>
          </p:nvPr>
        </p:nvSpPr>
        <p:spPr>
          <a:xfrm>
            <a:off x="6211120" y="3103131"/>
            <a:ext cx="5418551" cy="307383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64922FC8-BC06-407B-A82B-DA62B33A1CD4}"/>
              </a:ext>
            </a:extLst>
          </p:cNvPr>
          <p:cNvSpPr>
            <a:spLocks noGrp="1"/>
          </p:cNvSpPr>
          <p:nvPr>
            <p:ph type="dt" sz="half" idx="10"/>
          </p:nvPr>
        </p:nvSpPr>
        <p:spPr/>
        <p:txBody>
          <a:bodyPr/>
          <a:lstStyle/>
          <a:p>
            <a:fld id="{0AE01CA8-D983-CC48-9156-9ADEA9465E0E}" type="datetime1">
              <a:rPr lang="de-DE" smtClean="0"/>
              <a:t>11.11.24</a:t>
            </a:fld>
            <a:endParaRPr lang="en-US"/>
          </a:p>
        </p:txBody>
      </p:sp>
      <p:sp>
        <p:nvSpPr>
          <p:cNvPr id="6" name="Footer Placeholder 5">
            <a:extLst>
              <a:ext uri="{FF2B5EF4-FFF2-40B4-BE49-F238E27FC236}">
                <a16:creationId xmlns:a16="http://schemas.microsoft.com/office/drawing/2014/main" id="{7915B701-4E1F-48AA-8A3C-ED5DD9151ED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06BCA31-8AC7-46F5-BCAB-41D54DF83D78}"/>
              </a:ext>
            </a:extLst>
          </p:cNvPr>
          <p:cNvSpPr>
            <a:spLocks noGrp="1"/>
          </p:cNvSpPr>
          <p:nvPr>
            <p:ph type="sldNum" sz="quarter" idx="12"/>
          </p:nvPr>
        </p:nvSpPr>
        <p:spPr/>
        <p:txBody>
          <a:bodyPr/>
          <a:lstStyle/>
          <a:p>
            <a:fld id="{60553ECD-7F6D-420D-93CA-D8D15EB427AC}" type="slidenum">
              <a:rPr lang="en-US" smtClean="0"/>
              <a:t>‹#›</a:t>
            </a:fld>
            <a:endParaRPr lang="en-US"/>
          </a:p>
        </p:txBody>
      </p:sp>
      <p:cxnSp>
        <p:nvCxnSpPr>
          <p:cNvPr id="9" name="Straight Connector 8">
            <a:extLst>
              <a:ext uri="{FF2B5EF4-FFF2-40B4-BE49-F238E27FC236}">
                <a16:creationId xmlns:a16="http://schemas.microsoft.com/office/drawing/2014/main" id="{21BA86D8-2A29-4A0E-AEA0-39B41C4187DE}"/>
              </a:ext>
              <a:ext uri="{C183D7F6-B498-43B3-948B-1728B52AA6E4}">
                <adec:decorative xmlns:adec="http://schemas.microsoft.com/office/drawing/2017/decorative" val="1"/>
              </a:ext>
            </a:extLst>
          </p:cNvPr>
          <p:cNvCxnSpPr>
            <a:cxnSpLocks/>
          </p:cNvCxnSpPr>
          <p:nvPr/>
        </p:nvCxnSpPr>
        <p:spPr>
          <a:xfrm>
            <a:off x="482600" y="2918401"/>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F085E13E-918A-4D04-9E84-94148D7C878E}"/>
              </a:ext>
              <a:ext uri="{C183D7F6-B498-43B3-948B-1728B52AA6E4}">
                <adec:decorative xmlns:adec="http://schemas.microsoft.com/office/drawing/2017/decorative" val="1"/>
              </a:ext>
            </a:extLst>
          </p:cNvPr>
          <p:cNvCxnSpPr>
            <a:cxnSpLocks/>
          </p:cNvCxnSpPr>
          <p:nvPr/>
        </p:nvCxnSpPr>
        <p:spPr>
          <a:xfrm>
            <a:off x="482600" y="489855"/>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1776884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5E892-D975-4DD6-8583-A14DDBE85F0C}"/>
              </a:ext>
            </a:extLst>
          </p:cNvPr>
          <p:cNvSpPr>
            <a:spLocks noGrp="1"/>
          </p:cNvSpPr>
          <p:nvPr>
            <p:ph type="title"/>
          </p:nvPr>
        </p:nvSpPr>
        <p:spPr>
          <a:xfrm>
            <a:off x="484631" y="978407"/>
            <a:ext cx="11145039" cy="1339584"/>
          </a:xfrm>
          <a:prstGeom prst="rect">
            <a:avLst/>
          </a:prstGeom>
        </p:spPr>
        <p:txBody>
          <a:bodyPr anchor="b"/>
          <a:lstStyle/>
          <a:p>
            <a:r>
              <a:rPr lang="en-US"/>
              <a:t>Click to edit Master title style</a:t>
            </a:r>
            <a:endParaRPr lang="en-US" dirty="0"/>
          </a:p>
        </p:txBody>
      </p:sp>
      <p:sp>
        <p:nvSpPr>
          <p:cNvPr id="3" name="Text Placeholder 2">
            <a:extLst>
              <a:ext uri="{FF2B5EF4-FFF2-40B4-BE49-F238E27FC236}">
                <a16:creationId xmlns:a16="http://schemas.microsoft.com/office/drawing/2014/main" id="{7F1F7700-CECC-4881-BE5C-A13CD825B73B}"/>
              </a:ext>
            </a:extLst>
          </p:cNvPr>
          <p:cNvSpPr>
            <a:spLocks noGrp="1"/>
          </p:cNvSpPr>
          <p:nvPr>
            <p:ph type="body" idx="1"/>
          </p:nvPr>
        </p:nvSpPr>
        <p:spPr>
          <a:xfrm>
            <a:off x="484632" y="2500921"/>
            <a:ext cx="5346222" cy="823912"/>
          </a:xfrm>
        </p:spPr>
        <p:txBody>
          <a:bodyPr anchor="b">
            <a:normAutofit/>
          </a:bodyPr>
          <a:lstStyle>
            <a:lvl1pPr marL="0" indent="0">
              <a:buNone/>
              <a:defRPr lang="en-US" sz="2400" b="0" i="1"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110000"/>
              </a:lnSpc>
              <a:spcBef>
                <a:spcPts val="1000"/>
              </a:spcBef>
              <a:buFont typeface="Arial" panose="020B0604020202020204" pitchFamily="34" charset="0"/>
              <a:buNone/>
            </a:pPr>
            <a:r>
              <a:rPr lang="en-US"/>
              <a:t>Click to edit Master text styles</a:t>
            </a:r>
          </a:p>
        </p:txBody>
      </p:sp>
      <p:sp>
        <p:nvSpPr>
          <p:cNvPr id="4" name="Content Placeholder 3">
            <a:extLst>
              <a:ext uri="{FF2B5EF4-FFF2-40B4-BE49-F238E27FC236}">
                <a16:creationId xmlns:a16="http://schemas.microsoft.com/office/drawing/2014/main" id="{4CA50766-520A-44C5-943E-569222B74104}"/>
              </a:ext>
            </a:extLst>
          </p:cNvPr>
          <p:cNvSpPr>
            <a:spLocks noGrp="1"/>
          </p:cNvSpPr>
          <p:nvPr>
            <p:ph sz="half" idx="2"/>
          </p:nvPr>
        </p:nvSpPr>
        <p:spPr>
          <a:xfrm>
            <a:off x="484632" y="3428999"/>
            <a:ext cx="5346222" cy="27606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272F7E42-976A-4239-8006-D68538D4B71F}"/>
              </a:ext>
            </a:extLst>
          </p:cNvPr>
          <p:cNvSpPr>
            <a:spLocks noGrp="1"/>
          </p:cNvSpPr>
          <p:nvPr>
            <p:ph type="body" sz="quarter" idx="3"/>
          </p:nvPr>
        </p:nvSpPr>
        <p:spPr>
          <a:xfrm>
            <a:off x="6257120" y="2500921"/>
            <a:ext cx="5372551" cy="823912"/>
          </a:xfrm>
        </p:spPr>
        <p:txBody>
          <a:bodyPr anchor="b"/>
          <a:lstStyle>
            <a:lvl1pPr marL="0" indent="0">
              <a:buNone/>
              <a:defRPr lang="en-US" sz="2400" b="0" i="1" kern="120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F8CA329-951F-4391-ADC5-7EA320B7782F}"/>
              </a:ext>
            </a:extLst>
          </p:cNvPr>
          <p:cNvSpPr>
            <a:spLocks noGrp="1"/>
          </p:cNvSpPr>
          <p:nvPr>
            <p:ph sz="quarter" idx="4"/>
          </p:nvPr>
        </p:nvSpPr>
        <p:spPr>
          <a:xfrm>
            <a:off x="6257120" y="3428999"/>
            <a:ext cx="5372551" cy="27606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9FBEC22A-DA46-460C-B865-D928C20AE763}"/>
              </a:ext>
            </a:extLst>
          </p:cNvPr>
          <p:cNvSpPr>
            <a:spLocks noGrp="1"/>
          </p:cNvSpPr>
          <p:nvPr>
            <p:ph type="dt" sz="half" idx="10"/>
          </p:nvPr>
        </p:nvSpPr>
        <p:spPr/>
        <p:txBody>
          <a:bodyPr/>
          <a:lstStyle/>
          <a:p>
            <a:fld id="{3831428C-81F6-8248-81BD-1FC23657A7C4}" type="datetime1">
              <a:rPr lang="de-DE" smtClean="0"/>
              <a:t>11.11.24</a:t>
            </a:fld>
            <a:endParaRPr lang="en-US"/>
          </a:p>
        </p:txBody>
      </p:sp>
      <p:sp>
        <p:nvSpPr>
          <p:cNvPr id="8" name="Footer Placeholder 7">
            <a:extLst>
              <a:ext uri="{FF2B5EF4-FFF2-40B4-BE49-F238E27FC236}">
                <a16:creationId xmlns:a16="http://schemas.microsoft.com/office/drawing/2014/main" id="{4EB2D647-42C5-4AB7-BB71-3A44065716E7}"/>
              </a:ext>
            </a:extLst>
          </p:cNvPr>
          <p:cNvSpPr>
            <a:spLocks noGrp="1"/>
          </p:cNvSpPr>
          <p:nvPr>
            <p:ph type="ftr" sz="quarter" idx="11"/>
          </p:nvPr>
        </p:nvSpPr>
        <p:spPr>
          <a:xfrm>
            <a:off x="484632" y="6419088"/>
            <a:ext cx="4114800" cy="365125"/>
          </a:xfrm>
        </p:spPr>
        <p:txBody>
          <a:bodyPr/>
          <a:lstStyle/>
          <a:p>
            <a:endParaRPr lang="en-US"/>
          </a:p>
        </p:txBody>
      </p:sp>
      <p:sp>
        <p:nvSpPr>
          <p:cNvPr id="9" name="Slide Number Placeholder 8">
            <a:extLst>
              <a:ext uri="{FF2B5EF4-FFF2-40B4-BE49-F238E27FC236}">
                <a16:creationId xmlns:a16="http://schemas.microsoft.com/office/drawing/2014/main" id="{590B2B67-714C-46DA-85E5-598B4244D3B0}"/>
              </a:ext>
            </a:extLst>
          </p:cNvPr>
          <p:cNvSpPr>
            <a:spLocks noGrp="1"/>
          </p:cNvSpPr>
          <p:nvPr>
            <p:ph type="sldNum" sz="quarter" idx="12"/>
          </p:nvPr>
        </p:nvSpPr>
        <p:spPr>
          <a:xfrm>
            <a:off x="10989591" y="-7190"/>
            <a:ext cx="640080" cy="365125"/>
          </a:xfrm>
        </p:spPr>
        <p:txBody>
          <a:bodyPr/>
          <a:lstStyle/>
          <a:p>
            <a:fld id="{60553ECD-7F6D-420D-93CA-D8D15EB427AC}" type="slidenum">
              <a:rPr lang="en-US" smtClean="0"/>
              <a:t>‹#›</a:t>
            </a:fld>
            <a:endParaRPr lang="en-US"/>
          </a:p>
        </p:txBody>
      </p:sp>
    </p:spTree>
    <p:extLst>
      <p:ext uri="{BB962C8B-B14F-4D97-AF65-F5344CB8AC3E}">
        <p14:creationId xmlns:p14="http://schemas.microsoft.com/office/powerpoint/2010/main" val="11769762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D4B6724-AB30-4E7C-BE2B-ECD94FF1B463}"/>
              </a:ext>
              <a:ext uri="{C183D7F6-B498-43B3-948B-1728B52AA6E4}">
                <adec:decorative xmlns:adec="http://schemas.microsoft.com/office/drawing/2017/decorative" val="1"/>
              </a:ext>
            </a:extLst>
          </p:cNvPr>
          <p:cNvSpPr/>
          <p:nvPr/>
        </p:nvSpPr>
        <p:spPr>
          <a:xfrm>
            <a:off x="481007" y="3933311"/>
            <a:ext cx="11147071" cy="2434825"/>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01D4BAB-2678-4A19-A575-C47CAF1446E5}"/>
              </a:ext>
            </a:extLst>
          </p:cNvPr>
          <p:cNvSpPr>
            <a:spLocks noGrp="1"/>
          </p:cNvSpPr>
          <p:nvPr>
            <p:ph type="title"/>
          </p:nvPr>
        </p:nvSpPr>
        <p:spPr>
          <a:xfrm>
            <a:off x="482600" y="978408"/>
            <a:ext cx="10634472" cy="2591509"/>
          </a:xfrm>
          <a:prstGeom prst="rect">
            <a:avLst/>
          </a:prstGeom>
        </p:spPr>
        <p:txBody>
          <a:bodyPr anchor="b"/>
          <a:lstStyle/>
          <a:p>
            <a:r>
              <a:rPr lang="en-US"/>
              <a:t>Click to edit Master title style</a:t>
            </a:r>
            <a:endParaRPr lang="en-US" dirty="0"/>
          </a:p>
        </p:txBody>
      </p:sp>
      <p:sp>
        <p:nvSpPr>
          <p:cNvPr id="3" name="Date Placeholder 2">
            <a:extLst>
              <a:ext uri="{FF2B5EF4-FFF2-40B4-BE49-F238E27FC236}">
                <a16:creationId xmlns:a16="http://schemas.microsoft.com/office/drawing/2014/main" id="{4047C89E-0ABD-4FD2-924C-894345ADFED8}"/>
              </a:ext>
            </a:extLst>
          </p:cNvPr>
          <p:cNvSpPr>
            <a:spLocks noGrp="1"/>
          </p:cNvSpPr>
          <p:nvPr>
            <p:ph type="dt" sz="half" idx="10"/>
          </p:nvPr>
        </p:nvSpPr>
        <p:spPr/>
        <p:txBody>
          <a:bodyPr/>
          <a:lstStyle/>
          <a:p>
            <a:fld id="{1EDA82FF-EA2B-FD4B-A64B-07A488258313}" type="datetime1">
              <a:rPr lang="de-DE" smtClean="0"/>
              <a:t>11.11.24</a:t>
            </a:fld>
            <a:endParaRPr lang="en-US"/>
          </a:p>
        </p:txBody>
      </p:sp>
      <p:sp>
        <p:nvSpPr>
          <p:cNvPr id="4" name="Footer Placeholder 3">
            <a:extLst>
              <a:ext uri="{FF2B5EF4-FFF2-40B4-BE49-F238E27FC236}">
                <a16:creationId xmlns:a16="http://schemas.microsoft.com/office/drawing/2014/main" id="{553026CE-9CC8-403B-88B1-184D16532A8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3B3D616-3C18-401B-A792-E75149FDFC47}"/>
              </a:ext>
            </a:extLst>
          </p:cNvPr>
          <p:cNvSpPr>
            <a:spLocks noGrp="1"/>
          </p:cNvSpPr>
          <p:nvPr>
            <p:ph type="sldNum" sz="quarter" idx="12"/>
          </p:nvPr>
        </p:nvSpPr>
        <p:spPr/>
        <p:txBody>
          <a:bodyPr/>
          <a:lstStyle/>
          <a:p>
            <a:fld id="{60553ECD-7F6D-420D-93CA-D8D15EB427AC}" type="slidenum">
              <a:rPr lang="en-US" smtClean="0"/>
              <a:t>‹#›</a:t>
            </a:fld>
            <a:endParaRPr lang="en-US"/>
          </a:p>
        </p:txBody>
      </p:sp>
      <p:cxnSp>
        <p:nvCxnSpPr>
          <p:cNvPr id="7" name="Straight Connector 6">
            <a:extLst>
              <a:ext uri="{FF2B5EF4-FFF2-40B4-BE49-F238E27FC236}">
                <a16:creationId xmlns:a16="http://schemas.microsoft.com/office/drawing/2014/main" id="{04EC6F70-D800-4067-A36A-5BBFC8018E2D}"/>
              </a:ext>
              <a:ext uri="{C183D7F6-B498-43B3-948B-1728B52AA6E4}">
                <adec:decorative xmlns:adec="http://schemas.microsoft.com/office/drawing/2017/decorative" val="1"/>
              </a:ext>
            </a:extLst>
          </p:cNvPr>
          <p:cNvCxnSpPr>
            <a:cxnSpLocks/>
          </p:cNvCxnSpPr>
          <p:nvPr/>
        </p:nvCxnSpPr>
        <p:spPr>
          <a:xfrm>
            <a:off x="482600" y="3933311"/>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42B66CB6-8988-4FBA-8524-726765A5F2AA}"/>
              </a:ext>
              <a:ext uri="{C183D7F6-B498-43B3-948B-1728B52AA6E4}">
                <adec:decorative xmlns:adec="http://schemas.microsoft.com/office/drawing/2017/decorative" val="1"/>
              </a:ext>
            </a:extLst>
          </p:cNvPr>
          <p:cNvCxnSpPr>
            <a:cxnSpLocks/>
          </p:cNvCxnSpPr>
          <p:nvPr/>
        </p:nvCxnSpPr>
        <p:spPr>
          <a:xfrm>
            <a:off x="481007" y="6368138"/>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8297584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5C73F84-0C6B-4EF4-9405-C389824999D4}"/>
              </a:ext>
            </a:extLst>
          </p:cNvPr>
          <p:cNvSpPr>
            <a:spLocks noGrp="1"/>
          </p:cNvSpPr>
          <p:nvPr>
            <p:ph type="dt" sz="half" idx="10"/>
          </p:nvPr>
        </p:nvSpPr>
        <p:spPr/>
        <p:txBody>
          <a:bodyPr/>
          <a:lstStyle/>
          <a:p>
            <a:fld id="{961D8CA6-6D14-D046-A928-64E42B4B213C}" type="datetime1">
              <a:rPr lang="de-DE" smtClean="0"/>
              <a:t>11.11.24</a:t>
            </a:fld>
            <a:endParaRPr lang="en-US"/>
          </a:p>
        </p:txBody>
      </p:sp>
      <p:sp>
        <p:nvSpPr>
          <p:cNvPr id="3" name="Footer Placeholder 2">
            <a:extLst>
              <a:ext uri="{FF2B5EF4-FFF2-40B4-BE49-F238E27FC236}">
                <a16:creationId xmlns:a16="http://schemas.microsoft.com/office/drawing/2014/main" id="{DCCEC807-744E-4C5C-8B15-09AED3E570A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DFBCB19-9F4B-474C-85C1-4A645A971827}"/>
              </a:ext>
            </a:extLst>
          </p:cNvPr>
          <p:cNvSpPr>
            <a:spLocks noGrp="1"/>
          </p:cNvSpPr>
          <p:nvPr>
            <p:ph type="sldNum" sz="quarter" idx="12"/>
          </p:nvPr>
        </p:nvSpPr>
        <p:spPr/>
        <p:txBody>
          <a:bodyPr/>
          <a:lstStyle/>
          <a:p>
            <a:fld id="{60553ECD-7F6D-420D-93CA-D8D15EB427AC}" type="slidenum">
              <a:rPr lang="en-US" smtClean="0"/>
              <a:t>‹#›</a:t>
            </a:fld>
            <a:endParaRPr lang="en-US"/>
          </a:p>
        </p:txBody>
      </p:sp>
    </p:spTree>
    <p:extLst>
      <p:ext uri="{BB962C8B-B14F-4D97-AF65-F5344CB8AC3E}">
        <p14:creationId xmlns:p14="http://schemas.microsoft.com/office/powerpoint/2010/main" val="38562272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6A88B0-DD6B-449B-AE32-D3192081E76F}"/>
              </a:ext>
            </a:extLst>
          </p:cNvPr>
          <p:cNvSpPr>
            <a:spLocks noGrp="1"/>
          </p:cNvSpPr>
          <p:nvPr>
            <p:ph type="title"/>
          </p:nvPr>
        </p:nvSpPr>
        <p:spPr>
          <a:xfrm>
            <a:off x="484632" y="978408"/>
            <a:ext cx="4287393" cy="2450592"/>
          </a:xfrm>
          <a:prstGeom prst="rect">
            <a:avLst/>
          </a:prstGeom>
        </p:spPr>
        <p:txBody>
          <a:bodyPr anchor="b"/>
          <a:lstStyle>
            <a:lvl1pPr>
              <a:defRPr lang="en-US" sz="5400" kern="1200" smtClean="0">
                <a:solidFill>
                  <a:schemeClr val="tx1"/>
                </a:solidFill>
                <a:latin typeface="+mj-lt"/>
                <a:ea typeface="+mj-ea"/>
                <a:cs typeface="+mj-cs"/>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F4F22ED6-5B69-4B3B-BF96-3A75F2107FA6}"/>
              </a:ext>
            </a:extLst>
          </p:cNvPr>
          <p:cNvSpPr>
            <a:spLocks noGrp="1"/>
          </p:cNvSpPr>
          <p:nvPr>
            <p:ph idx="1"/>
          </p:nvPr>
        </p:nvSpPr>
        <p:spPr>
          <a:xfrm>
            <a:off x="5183187" y="987425"/>
            <a:ext cx="6446484"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07704043-D45F-440A-A15D-2718A913E05A}"/>
              </a:ext>
            </a:extLst>
          </p:cNvPr>
          <p:cNvSpPr>
            <a:spLocks noGrp="1"/>
          </p:cNvSpPr>
          <p:nvPr>
            <p:ph type="body" sz="half" idx="2"/>
          </p:nvPr>
        </p:nvSpPr>
        <p:spPr>
          <a:xfrm>
            <a:off x="484632" y="3645074"/>
            <a:ext cx="4287393" cy="2223914"/>
          </a:xfrm>
        </p:spPr>
        <p:txBody>
          <a:bodyPr/>
          <a:lstStyle>
            <a:lvl1pPr marL="0" indent="0">
              <a:buNone/>
              <a:defRPr lang="en-US" sz="2400" i="1" kern="1200" dirty="0" smtClean="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B0072DC-7326-43E7-806C-B690C439E8A8}"/>
              </a:ext>
            </a:extLst>
          </p:cNvPr>
          <p:cNvSpPr>
            <a:spLocks noGrp="1"/>
          </p:cNvSpPr>
          <p:nvPr>
            <p:ph type="dt" sz="half" idx="10"/>
          </p:nvPr>
        </p:nvSpPr>
        <p:spPr/>
        <p:txBody>
          <a:bodyPr/>
          <a:lstStyle/>
          <a:p>
            <a:fld id="{0194BFBC-0CD6-2D45-BBF6-9F45D443A187}" type="datetime1">
              <a:rPr lang="de-DE" smtClean="0"/>
              <a:t>11.11.24</a:t>
            </a:fld>
            <a:endParaRPr lang="en-US"/>
          </a:p>
        </p:txBody>
      </p:sp>
      <p:sp>
        <p:nvSpPr>
          <p:cNvPr id="6" name="Footer Placeholder 5">
            <a:extLst>
              <a:ext uri="{FF2B5EF4-FFF2-40B4-BE49-F238E27FC236}">
                <a16:creationId xmlns:a16="http://schemas.microsoft.com/office/drawing/2014/main" id="{73F89A0F-B8C6-4AA6-A9C4-4A454F42241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E57A616-A4F2-4FC5-88DE-B4E6BA542895}"/>
              </a:ext>
            </a:extLst>
          </p:cNvPr>
          <p:cNvSpPr>
            <a:spLocks noGrp="1"/>
          </p:cNvSpPr>
          <p:nvPr>
            <p:ph type="sldNum" sz="quarter" idx="12"/>
          </p:nvPr>
        </p:nvSpPr>
        <p:spPr/>
        <p:txBody>
          <a:bodyPr/>
          <a:lstStyle/>
          <a:p>
            <a:fld id="{60553ECD-7F6D-420D-93CA-D8D15EB427AC}" type="slidenum">
              <a:rPr lang="en-US" smtClean="0"/>
              <a:t>‹#›</a:t>
            </a:fld>
            <a:endParaRPr lang="en-US"/>
          </a:p>
        </p:txBody>
      </p:sp>
    </p:spTree>
    <p:extLst>
      <p:ext uri="{BB962C8B-B14F-4D97-AF65-F5344CB8AC3E}">
        <p14:creationId xmlns:p14="http://schemas.microsoft.com/office/powerpoint/2010/main" val="11003586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B773D-D007-4687-BA9C-9F229829B5EF}"/>
              </a:ext>
            </a:extLst>
          </p:cNvPr>
          <p:cNvSpPr>
            <a:spLocks noGrp="1"/>
          </p:cNvSpPr>
          <p:nvPr>
            <p:ph type="title"/>
          </p:nvPr>
        </p:nvSpPr>
        <p:spPr>
          <a:xfrm>
            <a:off x="484632" y="978407"/>
            <a:ext cx="4287393" cy="2450593"/>
          </a:xfrm>
          <a:prstGeom prst="rect">
            <a:avLst/>
          </a:prstGeom>
        </p:spPr>
        <p:txBody>
          <a:bodyPr anchor="b"/>
          <a:lstStyle>
            <a:lvl1pPr>
              <a:defRPr lang="en-US" sz="5400" kern="1200" smtClean="0">
                <a:solidFill>
                  <a:schemeClr val="tx1"/>
                </a:solidFill>
                <a:latin typeface="+mj-lt"/>
                <a:ea typeface="+mj-ea"/>
                <a:cs typeface="+mj-cs"/>
              </a:defRPr>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3A3A75FC-78D2-4EF5-884F-11B7BACF799A}"/>
              </a:ext>
            </a:extLst>
          </p:cNvPr>
          <p:cNvSpPr>
            <a:spLocks noGrp="1"/>
          </p:cNvSpPr>
          <p:nvPr>
            <p:ph type="pic" idx="1"/>
          </p:nvPr>
        </p:nvSpPr>
        <p:spPr>
          <a:xfrm>
            <a:off x="5183187" y="987425"/>
            <a:ext cx="6446483"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CD7CE0BB-D335-4391-A23F-194C575CAF8F}"/>
              </a:ext>
            </a:extLst>
          </p:cNvPr>
          <p:cNvSpPr>
            <a:spLocks noGrp="1"/>
          </p:cNvSpPr>
          <p:nvPr>
            <p:ph type="body" sz="half" idx="2"/>
          </p:nvPr>
        </p:nvSpPr>
        <p:spPr>
          <a:xfrm>
            <a:off x="484632" y="3645074"/>
            <a:ext cx="4287393" cy="2223914"/>
          </a:xfrm>
        </p:spPr>
        <p:txBody>
          <a:bodyPr/>
          <a:lstStyle>
            <a:lvl1pPr marL="0" indent="0">
              <a:buNone/>
              <a:defRPr lang="en-US" sz="2400" i="1" kern="1200" smtClean="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C7701E1-B97B-4DA5-B9AD-07B7C12476AE}"/>
              </a:ext>
            </a:extLst>
          </p:cNvPr>
          <p:cNvSpPr>
            <a:spLocks noGrp="1"/>
          </p:cNvSpPr>
          <p:nvPr>
            <p:ph type="dt" sz="half" idx="10"/>
          </p:nvPr>
        </p:nvSpPr>
        <p:spPr/>
        <p:txBody>
          <a:bodyPr/>
          <a:lstStyle/>
          <a:p>
            <a:fld id="{D036BFE7-9CA5-7F43-AD6A-EE32C64073D8}" type="datetime1">
              <a:rPr lang="de-DE" smtClean="0"/>
              <a:t>11.11.24</a:t>
            </a:fld>
            <a:endParaRPr lang="en-US"/>
          </a:p>
        </p:txBody>
      </p:sp>
      <p:sp>
        <p:nvSpPr>
          <p:cNvPr id="6" name="Footer Placeholder 5">
            <a:extLst>
              <a:ext uri="{FF2B5EF4-FFF2-40B4-BE49-F238E27FC236}">
                <a16:creationId xmlns:a16="http://schemas.microsoft.com/office/drawing/2014/main" id="{076D9CF8-F42F-4618-9F26-8BFE56487AA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9CA2023-1ECA-4A96-BDC7-F7FA4368BE1B}"/>
              </a:ext>
            </a:extLst>
          </p:cNvPr>
          <p:cNvSpPr>
            <a:spLocks noGrp="1"/>
          </p:cNvSpPr>
          <p:nvPr>
            <p:ph type="sldNum" sz="quarter" idx="12"/>
          </p:nvPr>
        </p:nvSpPr>
        <p:spPr/>
        <p:txBody>
          <a:bodyPr/>
          <a:lstStyle/>
          <a:p>
            <a:fld id="{60553ECD-7F6D-420D-93CA-D8D15EB427AC}" type="slidenum">
              <a:rPr lang="en-US" smtClean="0"/>
              <a:t>‹#›</a:t>
            </a:fld>
            <a:endParaRPr lang="en-US"/>
          </a:p>
        </p:txBody>
      </p:sp>
    </p:spTree>
    <p:extLst>
      <p:ext uri="{BB962C8B-B14F-4D97-AF65-F5344CB8AC3E}">
        <p14:creationId xmlns:p14="http://schemas.microsoft.com/office/powerpoint/2010/main" val="13656743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C87A535-3CAC-46BC-B2B2-3AE83EC3A561}"/>
              </a:ext>
            </a:extLst>
          </p:cNvPr>
          <p:cNvSpPr>
            <a:spLocks noGrp="1"/>
          </p:cNvSpPr>
          <p:nvPr>
            <p:ph type="title"/>
          </p:nvPr>
        </p:nvSpPr>
        <p:spPr>
          <a:xfrm>
            <a:off x="482600" y="978408"/>
            <a:ext cx="10506991" cy="2153099"/>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1D8EBDBD-59EC-46ED-BE79-6D37B531D692}"/>
              </a:ext>
            </a:extLst>
          </p:cNvPr>
          <p:cNvSpPr>
            <a:spLocks noGrp="1"/>
          </p:cNvSpPr>
          <p:nvPr>
            <p:ph type="body" idx="1"/>
          </p:nvPr>
        </p:nvSpPr>
        <p:spPr>
          <a:xfrm>
            <a:off x="482600" y="3306870"/>
            <a:ext cx="10506991" cy="2572721"/>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C5921F5C-FD3D-42C7-90F4-5ECE6FFCFE7F}"/>
              </a:ext>
            </a:extLst>
          </p:cNvPr>
          <p:cNvSpPr>
            <a:spLocks noGrp="1"/>
          </p:cNvSpPr>
          <p:nvPr>
            <p:ph type="dt" sz="half" idx="2"/>
          </p:nvPr>
        </p:nvSpPr>
        <p:spPr>
          <a:xfrm>
            <a:off x="484632" y="100584"/>
            <a:ext cx="2743200" cy="365125"/>
          </a:xfrm>
          <a:prstGeom prst="rect">
            <a:avLst/>
          </a:prstGeom>
        </p:spPr>
        <p:txBody>
          <a:bodyPr vert="horz" lIns="91440" tIns="45720" rIns="91440" bIns="45720" rtlCol="0" anchor="ctr"/>
          <a:lstStyle>
            <a:lvl1pPr algn="l">
              <a:defRPr sz="900">
                <a:solidFill>
                  <a:schemeClr val="tx1"/>
                </a:solidFill>
              </a:defRPr>
            </a:lvl1pPr>
          </a:lstStyle>
          <a:p>
            <a:fld id="{32F9A583-1E9D-BD4C-B0AB-99D9D802C242}" type="datetime1">
              <a:rPr lang="de-DE" smtClean="0"/>
              <a:t>11.11.24</a:t>
            </a:fld>
            <a:endParaRPr lang="en-US" dirty="0"/>
          </a:p>
        </p:txBody>
      </p:sp>
      <p:sp>
        <p:nvSpPr>
          <p:cNvPr id="5" name="Footer Placeholder 4">
            <a:extLst>
              <a:ext uri="{FF2B5EF4-FFF2-40B4-BE49-F238E27FC236}">
                <a16:creationId xmlns:a16="http://schemas.microsoft.com/office/drawing/2014/main" id="{0FE63D50-6D0B-4963-97B9-A32AE63235B8}"/>
              </a:ext>
            </a:extLst>
          </p:cNvPr>
          <p:cNvSpPr>
            <a:spLocks noGrp="1"/>
          </p:cNvSpPr>
          <p:nvPr>
            <p:ph type="ftr" sz="quarter" idx="3"/>
          </p:nvPr>
        </p:nvSpPr>
        <p:spPr>
          <a:xfrm>
            <a:off x="484632" y="6419088"/>
            <a:ext cx="4114800" cy="365125"/>
          </a:xfrm>
          <a:prstGeom prst="rect">
            <a:avLst/>
          </a:prstGeom>
        </p:spPr>
        <p:txBody>
          <a:bodyPr vert="horz" lIns="91440" tIns="45720" rIns="91440" bIns="45720" rtlCol="0" anchor="ctr"/>
          <a:lstStyle>
            <a:lvl1pPr algn="l">
              <a:defRPr sz="90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826B5E08-CAC3-4C87-B143-5F8956AE905D}"/>
              </a:ext>
            </a:extLst>
          </p:cNvPr>
          <p:cNvSpPr>
            <a:spLocks noGrp="1"/>
          </p:cNvSpPr>
          <p:nvPr>
            <p:ph type="sldNum" sz="quarter" idx="4"/>
          </p:nvPr>
        </p:nvSpPr>
        <p:spPr>
          <a:xfrm>
            <a:off x="10989591" y="100584"/>
            <a:ext cx="640080" cy="365125"/>
          </a:xfrm>
          <a:prstGeom prst="rect">
            <a:avLst/>
          </a:prstGeom>
        </p:spPr>
        <p:txBody>
          <a:bodyPr vert="horz" lIns="91440" tIns="45720" rIns="91440" bIns="45720" rtlCol="0" anchor="ctr"/>
          <a:lstStyle>
            <a:lvl1pPr algn="r">
              <a:defRPr sz="900">
                <a:solidFill>
                  <a:schemeClr val="tx1"/>
                </a:solidFill>
              </a:defRPr>
            </a:lvl1pPr>
          </a:lstStyle>
          <a:p>
            <a:fld id="{60553ECD-7F6D-420D-93CA-D8D15EB427AC}" type="slidenum">
              <a:rPr lang="en-US" smtClean="0"/>
              <a:pPr/>
              <a:t>‹#›</a:t>
            </a:fld>
            <a:endParaRPr lang="en-US" dirty="0"/>
          </a:p>
        </p:txBody>
      </p:sp>
      <p:cxnSp>
        <p:nvCxnSpPr>
          <p:cNvPr id="8" name="Straight Connector 7">
            <a:extLst>
              <a:ext uri="{FF2B5EF4-FFF2-40B4-BE49-F238E27FC236}">
                <a16:creationId xmlns:a16="http://schemas.microsoft.com/office/drawing/2014/main" id="{108D74AC-B125-4E11-BA53-E9E383966DF8}"/>
              </a:ext>
              <a:ext uri="{C183D7F6-B498-43B3-948B-1728B52AA6E4}">
                <adec:decorative xmlns:adec="http://schemas.microsoft.com/office/drawing/2017/decorative" val="1"/>
              </a:ext>
            </a:extLst>
          </p:cNvPr>
          <p:cNvCxnSpPr>
            <a:cxnSpLocks/>
          </p:cNvCxnSpPr>
          <p:nvPr/>
        </p:nvCxnSpPr>
        <p:spPr>
          <a:xfrm>
            <a:off x="482600" y="489855"/>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9DC76EBE-FB9D-4054-B5D8-19E3EAFE40B2}"/>
              </a:ext>
              <a:ext uri="{C183D7F6-B498-43B3-948B-1728B52AA6E4}">
                <adec:decorative xmlns:adec="http://schemas.microsoft.com/office/drawing/2017/decorative" val="1"/>
              </a:ext>
            </a:extLst>
          </p:cNvPr>
          <p:cNvCxnSpPr>
            <a:cxnSpLocks/>
          </p:cNvCxnSpPr>
          <p:nvPr/>
        </p:nvCxnSpPr>
        <p:spPr>
          <a:xfrm>
            <a:off x="482600" y="6368138"/>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503702920"/>
      </p:ext>
    </p:extLst>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Lst>
  <p:hf hdr="0" ftr="0" dt="0"/>
  <p:txStyles>
    <p:titleStyle>
      <a:lvl1pPr algn="l" defTabSz="914400" rtl="0" eaLnBrk="1" latinLnBrk="0" hangingPunct="1">
        <a:lnSpc>
          <a:spcPct val="100000"/>
        </a:lnSpc>
        <a:spcBef>
          <a:spcPct val="0"/>
        </a:spcBef>
        <a:buNone/>
        <a:defRPr sz="6600" kern="1200">
          <a:solidFill>
            <a:schemeClr val="tx1"/>
          </a:solidFill>
          <a:latin typeface="+mj-lt"/>
          <a:ea typeface="+mj-ea"/>
          <a:cs typeface="+mj-cs"/>
        </a:defRPr>
      </a:lvl1pPr>
    </p:titleStyle>
    <p:bodyStyle>
      <a:lvl1pPr marL="0" indent="0" algn="l" defTabSz="914400" rtl="0" eaLnBrk="1" latinLnBrk="0" hangingPunct="1">
        <a:lnSpc>
          <a:spcPct val="100000"/>
        </a:lnSpc>
        <a:spcBef>
          <a:spcPts val="1000"/>
        </a:spcBef>
        <a:buFont typeface="Arial" panose="020B0604020202020204" pitchFamily="34" charset="0"/>
        <a:buNone/>
        <a:defRPr sz="24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954F1F0F-7C0F-FF48-A1C9-F00A301C3756}" type="datetime1">
              <a:rPr lang="de-DE" smtClean="0"/>
              <a:t>12.11.24</a:t>
            </a:fld>
            <a:endParaRPr lang="en-US"/>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4FAB73BC-B049-4115-A692-8D63A059BFB8}" type="slidenum">
              <a:rPr lang="en-US" dirty="0"/>
              <a:pPr/>
              <a:t>‹#›</a:t>
            </a:fld>
            <a:endParaRPr lang="en-US"/>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4572065"/>
      </p:ext>
    </p:extLst>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 id="2147483750" r:id="rId12"/>
  </p:sldLayoutIdLst>
  <p:hf hdr="0" ftr="0" dt="0"/>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slideLayout" Target="../slideLayouts/slideLayout12.xml"/><Relationship Id="rId7" Type="http://schemas.openxmlformats.org/officeDocument/2006/relationships/image" Target="../media/image36.png"/><Relationship Id="rId12" Type="http://schemas.openxmlformats.org/officeDocument/2006/relationships/image" Target="../media/image41.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35.png"/><Relationship Id="rId11" Type="http://schemas.openxmlformats.org/officeDocument/2006/relationships/image" Target="../media/image40.svg"/><Relationship Id="rId5" Type="http://schemas.openxmlformats.org/officeDocument/2006/relationships/image" Target="../media/image34.png"/><Relationship Id="rId10" Type="http://schemas.openxmlformats.org/officeDocument/2006/relationships/image" Target="../media/image39.png"/><Relationship Id="rId4" Type="http://schemas.openxmlformats.org/officeDocument/2006/relationships/notesSlide" Target="../notesSlides/notesSlide21.xml"/><Relationship Id="rId9" Type="http://schemas.openxmlformats.org/officeDocument/2006/relationships/image" Target="../media/image38.svg"/></Relationships>
</file>

<file path=ppt/slides/_rels/slide2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4" name="Picture 13" descr="A foggy sky with trees&#10;&#10;Description automatically generated">
            <a:extLst>
              <a:ext uri="{FF2B5EF4-FFF2-40B4-BE49-F238E27FC236}">
                <a16:creationId xmlns:a16="http://schemas.microsoft.com/office/drawing/2014/main" id="{139B521A-5DE1-AA50-3830-0EA2D9723C25}"/>
              </a:ext>
            </a:extLst>
          </p:cNvPr>
          <p:cNvPicPr>
            <a:picLocks noChangeAspect="1"/>
          </p:cNvPicPr>
          <p:nvPr/>
        </p:nvPicPr>
        <p:blipFill>
          <a:blip r:embed="rId3">
            <a:alphaModFix/>
          </a:blip>
          <a:srcRect t="11018" r="-1" b="13962"/>
          <a:stretch/>
        </p:blipFill>
        <p:spPr>
          <a:xfrm>
            <a:off x="20" y="-1"/>
            <a:ext cx="12188932" cy="6858000"/>
          </a:xfrm>
          <a:prstGeom prst="rect">
            <a:avLst/>
          </a:prstGeom>
        </p:spPr>
      </p:pic>
      <p:sp>
        <p:nvSpPr>
          <p:cNvPr id="4" name="Slide Number Placeholder 3">
            <a:extLst>
              <a:ext uri="{FF2B5EF4-FFF2-40B4-BE49-F238E27FC236}">
                <a16:creationId xmlns:a16="http://schemas.microsoft.com/office/drawing/2014/main" id="{A43E7EC3-1309-2183-6004-FD173934AD6B}"/>
              </a:ext>
            </a:extLst>
          </p:cNvPr>
          <p:cNvSpPr>
            <a:spLocks noGrp="1"/>
          </p:cNvSpPr>
          <p:nvPr>
            <p:ph type="sldNum" sz="quarter" idx="12"/>
          </p:nvPr>
        </p:nvSpPr>
        <p:spPr/>
        <p:txBody>
          <a:bodyPr vert="horz" lIns="91440" tIns="45720" rIns="91440" bIns="45720" rtlCol="0" anchor="ctr">
            <a:normAutofit/>
          </a:bodyPr>
          <a:lstStyle/>
          <a:p>
            <a:pPr>
              <a:spcAft>
                <a:spcPts val="600"/>
              </a:spcAft>
            </a:pPr>
            <a:fld id="{60553ECD-7F6D-420D-93CA-D8D15EB427AC}" type="slidenum">
              <a:rPr lang="en-US">
                <a:solidFill>
                  <a:srgbClr val="FFFFFF"/>
                </a:solidFill>
              </a:rPr>
              <a:pPr>
                <a:spcAft>
                  <a:spcPts val="600"/>
                </a:spcAft>
              </a:pPr>
              <a:t>1</a:t>
            </a:fld>
            <a:endParaRPr lang="en-US">
              <a:solidFill>
                <a:srgbClr val="FFFFFF"/>
              </a:solidFill>
            </a:endParaRPr>
          </a:p>
        </p:txBody>
      </p:sp>
      <p:sp>
        <p:nvSpPr>
          <p:cNvPr id="2" name="Title 1">
            <a:extLst>
              <a:ext uri="{FF2B5EF4-FFF2-40B4-BE49-F238E27FC236}">
                <a16:creationId xmlns:a16="http://schemas.microsoft.com/office/drawing/2014/main" id="{41148D6F-9006-4C8F-D168-1D403DB702BB}"/>
              </a:ext>
            </a:extLst>
          </p:cNvPr>
          <p:cNvSpPr>
            <a:spLocks noGrp="1"/>
          </p:cNvSpPr>
          <p:nvPr>
            <p:ph type="title" idx="4294967295"/>
          </p:nvPr>
        </p:nvSpPr>
        <p:spPr>
          <a:xfrm>
            <a:off x="463623" y="465709"/>
            <a:ext cx="11261725" cy="1497012"/>
          </a:xfrm>
        </p:spPr>
        <p:txBody>
          <a:bodyPr vert="horz" lIns="91440" tIns="45720" rIns="91440" bIns="45720" rtlCol="0" anchor="b">
            <a:noAutofit/>
          </a:bodyPr>
          <a:lstStyle/>
          <a:p>
            <a:pPr algn="ctr"/>
            <a:r>
              <a:rPr lang="en-US" sz="5400" dirty="0">
                <a:solidFill>
                  <a:srgbClr val="FFFFFF"/>
                </a:solidFill>
              </a:rPr>
              <a:t>Draw a bounding box around this point of interest. </a:t>
            </a:r>
          </a:p>
        </p:txBody>
      </p:sp>
      <p:sp>
        <p:nvSpPr>
          <p:cNvPr id="17" name="Rounded Rectangle 16">
            <a:extLst>
              <a:ext uri="{FF2B5EF4-FFF2-40B4-BE49-F238E27FC236}">
                <a16:creationId xmlns:a16="http://schemas.microsoft.com/office/drawing/2014/main" id="{F6CEE906-9A01-A0B0-BA67-D4534BA9C961}"/>
              </a:ext>
            </a:extLst>
          </p:cNvPr>
          <p:cNvSpPr/>
          <p:nvPr/>
        </p:nvSpPr>
        <p:spPr>
          <a:xfrm>
            <a:off x="2443162" y="3057527"/>
            <a:ext cx="8158163" cy="3471862"/>
          </a:xfrm>
          <a:prstGeom prst="roundRect">
            <a:avLst/>
          </a:prstGeom>
          <a:noFill/>
          <a:ln w="38100">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Tree>
    <p:extLst>
      <p:ext uri="{BB962C8B-B14F-4D97-AF65-F5344CB8AC3E}">
        <p14:creationId xmlns:p14="http://schemas.microsoft.com/office/powerpoint/2010/main" val="2737684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F992F76-F7FD-8FA4-B8FC-CC2DC75862B5}"/>
            </a:ext>
          </a:extLst>
        </p:cNvPr>
        <p:cNvGrpSpPr/>
        <p:nvPr/>
      </p:nvGrpSpPr>
      <p:grpSpPr>
        <a:xfrm>
          <a:off x="0" y="0"/>
          <a:ext cx="0" cy="0"/>
          <a:chOff x="0" y="0"/>
          <a:chExt cx="0" cy="0"/>
        </a:xfrm>
      </p:grpSpPr>
      <p:cxnSp>
        <p:nvCxnSpPr>
          <p:cNvPr id="5148" name="Straight Connector 5147">
            <a:extLst>
              <a:ext uri="{FF2B5EF4-FFF2-40B4-BE49-F238E27FC236}">
                <a16:creationId xmlns:a16="http://schemas.microsoft.com/office/drawing/2014/main" id="{BBFD0771-3412-7152-98AE-6CDD0983C39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cxnSp>
        <p:nvCxnSpPr>
          <p:cNvPr id="5150" name="Straight Connector 5149">
            <a:extLst>
              <a:ext uri="{FF2B5EF4-FFF2-40B4-BE49-F238E27FC236}">
                <a16:creationId xmlns:a16="http://schemas.microsoft.com/office/drawing/2014/main" id="{B6A12523-BE7C-BB23-4A15-F6357078652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6368138"/>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cxnSp>
        <p:nvCxnSpPr>
          <p:cNvPr id="5152" name="Straight Connector 5151">
            <a:extLst>
              <a:ext uri="{FF2B5EF4-FFF2-40B4-BE49-F238E27FC236}">
                <a16:creationId xmlns:a16="http://schemas.microsoft.com/office/drawing/2014/main" id="{C25C3966-3AA0-34AA-8DAF-2619C07F3DD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cxnSp>
        <p:nvCxnSpPr>
          <p:cNvPr id="5154" name="Straight Connector 5153">
            <a:extLst>
              <a:ext uri="{FF2B5EF4-FFF2-40B4-BE49-F238E27FC236}">
                <a16:creationId xmlns:a16="http://schemas.microsoft.com/office/drawing/2014/main" id="{9AF93482-7644-1483-234A-237D546BF60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sp useBgFill="1">
        <p:nvSpPr>
          <p:cNvPr id="5156" name="Rectangle 5155">
            <a:extLst>
              <a:ext uri="{FF2B5EF4-FFF2-40B4-BE49-F238E27FC236}">
                <a16:creationId xmlns:a16="http://schemas.microsoft.com/office/drawing/2014/main" id="{E6A3B607-3C43-1513-9092-259D6BED96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58" name="Rectangle 5157">
            <a:extLst>
              <a:ext uri="{FF2B5EF4-FFF2-40B4-BE49-F238E27FC236}">
                <a16:creationId xmlns:a16="http://schemas.microsoft.com/office/drawing/2014/main" id="{90DC21D1-C47D-B032-E178-6672CCA74B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07" y="489855"/>
            <a:ext cx="11147071" cy="1503659"/>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C7061D2-F196-10A2-4768-DD78184BE857}"/>
              </a:ext>
            </a:extLst>
          </p:cNvPr>
          <p:cNvSpPr>
            <a:spLocks noGrp="1"/>
          </p:cNvSpPr>
          <p:nvPr>
            <p:ph type="title"/>
          </p:nvPr>
        </p:nvSpPr>
        <p:spPr>
          <a:xfrm>
            <a:off x="674249" y="682956"/>
            <a:ext cx="10760586" cy="1117458"/>
          </a:xfrm>
        </p:spPr>
        <p:txBody>
          <a:bodyPr vert="horz" lIns="91440" tIns="45720" rIns="91440" bIns="45720" rtlCol="0" anchor="ctr">
            <a:noAutofit/>
          </a:bodyPr>
          <a:lstStyle/>
          <a:p>
            <a:pPr algn="ctr">
              <a:lnSpc>
                <a:spcPct val="90000"/>
              </a:lnSpc>
            </a:pPr>
            <a:r>
              <a:rPr lang="en-GB" sz="4800" dirty="0"/>
              <a:t>Why is under-reporting </a:t>
            </a:r>
            <a:r>
              <a:rPr lang="en-GB" sz="4800" i="1" dirty="0"/>
              <a:t>crowd pilot studies </a:t>
            </a:r>
            <a:r>
              <a:rPr lang="en-GB" sz="4800" dirty="0"/>
              <a:t>undesirable?</a:t>
            </a:r>
            <a:endParaRPr lang="en-US" sz="4800" dirty="0"/>
          </a:p>
        </p:txBody>
      </p:sp>
      <p:sp>
        <p:nvSpPr>
          <p:cNvPr id="4" name="Slide Number Placeholder 3">
            <a:extLst>
              <a:ext uri="{FF2B5EF4-FFF2-40B4-BE49-F238E27FC236}">
                <a16:creationId xmlns:a16="http://schemas.microsoft.com/office/drawing/2014/main" id="{3F64D794-B60F-5FEE-C746-4894BD1C0FF8}"/>
              </a:ext>
            </a:extLst>
          </p:cNvPr>
          <p:cNvSpPr>
            <a:spLocks noGrp="1"/>
          </p:cNvSpPr>
          <p:nvPr>
            <p:ph type="sldNum" sz="quarter" idx="12"/>
          </p:nvPr>
        </p:nvSpPr>
        <p:spPr>
          <a:xfrm>
            <a:off x="10989591" y="100584"/>
            <a:ext cx="640080" cy="365125"/>
          </a:xfrm>
        </p:spPr>
        <p:txBody>
          <a:bodyPr vert="horz" lIns="91440" tIns="45720" rIns="91440" bIns="45720" rtlCol="0" anchor="ctr">
            <a:normAutofit/>
          </a:bodyPr>
          <a:lstStyle/>
          <a:p>
            <a:pPr>
              <a:spcAft>
                <a:spcPts val="600"/>
              </a:spcAft>
            </a:pPr>
            <a:fld id="{60553ECD-7F6D-420D-93CA-D8D15EB427AC}" type="slidenum">
              <a:rPr lang="en-US" smtClean="0"/>
              <a:pPr>
                <a:spcAft>
                  <a:spcPts val="600"/>
                </a:spcAft>
              </a:pPr>
              <a:t>10</a:t>
            </a:fld>
            <a:endParaRPr lang="en-US"/>
          </a:p>
        </p:txBody>
      </p:sp>
      <p:cxnSp>
        <p:nvCxnSpPr>
          <p:cNvPr id="5160" name="Straight Connector 5159">
            <a:extLst>
              <a:ext uri="{FF2B5EF4-FFF2-40B4-BE49-F238E27FC236}">
                <a16:creationId xmlns:a16="http://schemas.microsoft.com/office/drawing/2014/main" id="{7759A0FD-C573-1144-2C51-009C83052EB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5162" name="Straight Connector 5161">
            <a:extLst>
              <a:ext uri="{FF2B5EF4-FFF2-40B4-BE49-F238E27FC236}">
                <a16:creationId xmlns:a16="http://schemas.microsoft.com/office/drawing/2014/main" id="{64107E4A-9380-D548-B373-4111BAF743B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1993515"/>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5164" name="Straight Connector 5163">
            <a:extLst>
              <a:ext uri="{FF2B5EF4-FFF2-40B4-BE49-F238E27FC236}">
                <a16:creationId xmlns:a16="http://schemas.microsoft.com/office/drawing/2014/main" id="{DE968D76-A74A-813B-01AC-E262F119EE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6368138"/>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sp>
        <p:nvSpPr>
          <p:cNvPr id="3" name="Content Placeholder 2">
            <a:extLst>
              <a:ext uri="{FF2B5EF4-FFF2-40B4-BE49-F238E27FC236}">
                <a16:creationId xmlns:a16="http://schemas.microsoft.com/office/drawing/2014/main" id="{55D2B7F7-4BF0-0678-72B0-133F5F672FD9}"/>
              </a:ext>
            </a:extLst>
          </p:cNvPr>
          <p:cNvSpPr>
            <a:spLocks noGrp="1"/>
          </p:cNvSpPr>
          <p:nvPr>
            <p:ph idx="1"/>
          </p:nvPr>
        </p:nvSpPr>
        <p:spPr>
          <a:xfrm>
            <a:off x="482601" y="2290275"/>
            <a:ext cx="7847012" cy="3884755"/>
          </a:xfrm>
        </p:spPr>
        <p:txBody>
          <a:bodyPr>
            <a:normAutofit lnSpcReduction="10000"/>
          </a:bodyPr>
          <a:lstStyle/>
          <a:p>
            <a:pPr marL="342900" indent="-342900">
              <a:buFont typeface="Courier New" panose="02070309020205020404" pitchFamily="49" charset="0"/>
              <a:buChar char="o"/>
            </a:pPr>
            <a:r>
              <a:rPr lang="en-GB" dirty="0"/>
              <a:t>Promotes a lack of rigor</a:t>
            </a:r>
          </a:p>
          <a:p>
            <a:pPr marL="342900" indent="-342900">
              <a:buFont typeface="Courier New" panose="02070309020205020404" pitchFamily="49" charset="0"/>
              <a:buChar char="o"/>
            </a:pPr>
            <a:r>
              <a:rPr lang="en-GB" dirty="0"/>
              <a:t>In conflict with good scientific practice and open science</a:t>
            </a:r>
          </a:p>
          <a:p>
            <a:pPr marL="342900" indent="-342900">
              <a:buFont typeface="Courier New" panose="02070309020205020404" pitchFamily="49" charset="0"/>
              <a:buChar char="o"/>
            </a:pPr>
            <a:r>
              <a:rPr lang="en-GB" dirty="0"/>
              <a:t>Hinders future reproduction and replication </a:t>
            </a:r>
          </a:p>
          <a:p>
            <a:pPr marL="342900" indent="-342900">
              <a:buFont typeface="Courier New" panose="02070309020205020404" pitchFamily="49" charset="0"/>
              <a:buChar char="o"/>
            </a:pPr>
            <a:r>
              <a:rPr lang="en-GB" dirty="0"/>
              <a:t>Crowd pilot studies can be flawed</a:t>
            </a:r>
          </a:p>
          <a:p>
            <a:pPr marL="342900" indent="-342900">
              <a:buFont typeface="Courier New" panose="02070309020205020404" pitchFamily="49" charset="0"/>
              <a:buChar char="o"/>
            </a:pPr>
            <a:r>
              <a:rPr lang="en-GB" dirty="0"/>
              <a:t>Crowd workers’ perspective</a:t>
            </a:r>
          </a:p>
          <a:p>
            <a:pPr marL="1028700" lvl="1" indent="-342900">
              <a:buFont typeface="Courier New" panose="02070309020205020404" pitchFamily="49" charset="0"/>
              <a:buChar char="o"/>
            </a:pPr>
            <a:r>
              <a:rPr lang="en-GB" dirty="0"/>
              <a:t>Systematic underpayment of workers</a:t>
            </a:r>
          </a:p>
          <a:p>
            <a:pPr marL="1028700" lvl="1" indent="-342900">
              <a:buFont typeface="Courier New" panose="02070309020205020404" pitchFamily="49" charset="0"/>
              <a:buChar char="o"/>
            </a:pPr>
            <a:r>
              <a:rPr lang="en-GB" dirty="0"/>
              <a:t>Unattractive to workers</a:t>
            </a:r>
          </a:p>
          <a:p>
            <a:pPr marL="1028700" lvl="1" indent="-342900">
              <a:buFont typeface="Courier New" panose="02070309020205020404" pitchFamily="49" charset="0"/>
              <a:buChar char="o"/>
            </a:pPr>
            <a:r>
              <a:rPr lang="en-GB" dirty="0"/>
              <a:t>Novice workers may abandon crowd work</a:t>
            </a:r>
          </a:p>
        </p:txBody>
      </p:sp>
      <p:pic>
        <p:nvPicPr>
          <p:cNvPr id="5" name="Picture 4">
            <a:extLst>
              <a:ext uri="{FF2B5EF4-FFF2-40B4-BE49-F238E27FC236}">
                <a16:creationId xmlns:a16="http://schemas.microsoft.com/office/drawing/2014/main" id="{7FA3D40B-CF27-58EA-7F02-EC5D4A1CDF74}"/>
              </a:ext>
            </a:extLst>
          </p:cNvPr>
          <p:cNvPicPr>
            <a:picLocks noChangeAspect="1"/>
          </p:cNvPicPr>
          <p:nvPr/>
        </p:nvPicPr>
        <p:blipFill rotWithShape="1">
          <a:blip r:embed="rId3"/>
          <a:srcRect l="22570" t="9959" r="21597" b="22917"/>
          <a:stretch/>
        </p:blipFill>
        <p:spPr>
          <a:xfrm>
            <a:off x="8485791" y="2483360"/>
            <a:ext cx="2823840" cy="3394916"/>
          </a:xfrm>
          <a:prstGeom prst="rect">
            <a:avLst/>
          </a:prstGeom>
        </p:spPr>
      </p:pic>
    </p:spTree>
    <p:extLst>
      <p:ext uri="{BB962C8B-B14F-4D97-AF65-F5344CB8AC3E}">
        <p14:creationId xmlns:p14="http://schemas.microsoft.com/office/powerpoint/2010/main" val="119444586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0F95D05-D91E-7ACE-47C9-8EE72178250F}"/>
            </a:ext>
          </a:extLst>
        </p:cNvPr>
        <p:cNvGrpSpPr/>
        <p:nvPr/>
      </p:nvGrpSpPr>
      <p:grpSpPr>
        <a:xfrm>
          <a:off x="0" y="0"/>
          <a:ext cx="0" cy="0"/>
          <a:chOff x="0" y="0"/>
          <a:chExt cx="0" cy="0"/>
        </a:xfrm>
      </p:grpSpPr>
      <p:cxnSp>
        <p:nvCxnSpPr>
          <p:cNvPr id="5148" name="Straight Connector 5147">
            <a:extLst>
              <a:ext uri="{FF2B5EF4-FFF2-40B4-BE49-F238E27FC236}">
                <a16:creationId xmlns:a16="http://schemas.microsoft.com/office/drawing/2014/main" id="{0CDD647D-1BF6-23FC-E791-DDE887F8AA0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cxnSp>
        <p:nvCxnSpPr>
          <p:cNvPr id="5150" name="Straight Connector 5149">
            <a:extLst>
              <a:ext uri="{FF2B5EF4-FFF2-40B4-BE49-F238E27FC236}">
                <a16:creationId xmlns:a16="http://schemas.microsoft.com/office/drawing/2014/main" id="{9F4EB41D-7D8D-B329-5575-D815A861D7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6368138"/>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cxnSp>
        <p:nvCxnSpPr>
          <p:cNvPr id="5152" name="Straight Connector 5151">
            <a:extLst>
              <a:ext uri="{FF2B5EF4-FFF2-40B4-BE49-F238E27FC236}">
                <a16:creationId xmlns:a16="http://schemas.microsoft.com/office/drawing/2014/main" id="{29CD289F-9A9D-1AA0-D791-0100D03254A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cxnSp>
        <p:nvCxnSpPr>
          <p:cNvPr id="5154" name="Straight Connector 5153">
            <a:extLst>
              <a:ext uri="{FF2B5EF4-FFF2-40B4-BE49-F238E27FC236}">
                <a16:creationId xmlns:a16="http://schemas.microsoft.com/office/drawing/2014/main" id="{395B6E05-E138-7531-FBB4-80C3AD3EAFF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sp useBgFill="1">
        <p:nvSpPr>
          <p:cNvPr id="5156" name="Rectangle 5155">
            <a:extLst>
              <a:ext uri="{FF2B5EF4-FFF2-40B4-BE49-F238E27FC236}">
                <a16:creationId xmlns:a16="http://schemas.microsoft.com/office/drawing/2014/main" id="{2A7C01D5-3685-95B6-2470-64BEB3CE68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58" name="Rectangle 5157">
            <a:extLst>
              <a:ext uri="{FF2B5EF4-FFF2-40B4-BE49-F238E27FC236}">
                <a16:creationId xmlns:a16="http://schemas.microsoft.com/office/drawing/2014/main" id="{5AB675CD-F41C-322F-7B64-A1E24980F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07" y="489855"/>
            <a:ext cx="11147071" cy="1503659"/>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2AD307E-5374-A8FB-1E40-98F18531F774}"/>
              </a:ext>
            </a:extLst>
          </p:cNvPr>
          <p:cNvSpPr>
            <a:spLocks noGrp="1"/>
          </p:cNvSpPr>
          <p:nvPr>
            <p:ph type="title"/>
          </p:nvPr>
        </p:nvSpPr>
        <p:spPr>
          <a:xfrm>
            <a:off x="674249" y="682956"/>
            <a:ext cx="10760586" cy="1117458"/>
          </a:xfrm>
        </p:spPr>
        <p:txBody>
          <a:bodyPr vert="horz" lIns="91440" tIns="45720" rIns="91440" bIns="45720" rtlCol="0" anchor="ctr">
            <a:noAutofit/>
          </a:bodyPr>
          <a:lstStyle/>
          <a:p>
            <a:pPr algn="ctr">
              <a:lnSpc>
                <a:spcPct val="90000"/>
              </a:lnSpc>
            </a:pPr>
            <a:r>
              <a:rPr lang="en-GB" sz="4800" dirty="0"/>
              <a:t>Why are </a:t>
            </a:r>
            <a:r>
              <a:rPr lang="en-GB" sz="4800" i="1" dirty="0"/>
              <a:t>crowd pilot studies </a:t>
            </a:r>
            <a:r>
              <a:rPr lang="en-GB" sz="4800" dirty="0"/>
              <a:t>under-reported?</a:t>
            </a:r>
            <a:endParaRPr lang="en-US" sz="4800" dirty="0"/>
          </a:p>
        </p:txBody>
      </p:sp>
      <p:sp>
        <p:nvSpPr>
          <p:cNvPr id="4" name="Slide Number Placeholder 3">
            <a:extLst>
              <a:ext uri="{FF2B5EF4-FFF2-40B4-BE49-F238E27FC236}">
                <a16:creationId xmlns:a16="http://schemas.microsoft.com/office/drawing/2014/main" id="{E291F808-7ECD-F5C8-25CA-FF302C13F332}"/>
              </a:ext>
            </a:extLst>
          </p:cNvPr>
          <p:cNvSpPr>
            <a:spLocks noGrp="1"/>
          </p:cNvSpPr>
          <p:nvPr>
            <p:ph type="sldNum" sz="quarter" idx="12"/>
          </p:nvPr>
        </p:nvSpPr>
        <p:spPr>
          <a:xfrm>
            <a:off x="10989591" y="100584"/>
            <a:ext cx="640080" cy="365125"/>
          </a:xfrm>
        </p:spPr>
        <p:txBody>
          <a:bodyPr vert="horz" lIns="91440" tIns="45720" rIns="91440" bIns="45720" rtlCol="0" anchor="ctr">
            <a:normAutofit/>
          </a:bodyPr>
          <a:lstStyle/>
          <a:p>
            <a:pPr>
              <a:spcAft>
                <a:spcPts val="600"/>
              </a:spcAft>
            </a:pPr>
            <a:fld id="{60553ECD-7F6D-420D-93CA-D8D15EB427AC}" type="slidenum">
              <a:rPr lang="en-US" smtClean="0"/>
              <a:pPr>
                <a:spcAft>
                  <a:spcPts val="600"/>
                </a:spcAft>
              </a:pPr>
              <a:t>11</a:t>
            </a:fld>
            <a:endParaRPr lang="en-US"/>
          </a:p>
        </p:txBody>
      </p:sp>
      <p:cxnSp>
        <p:nvCxnSpPr>
          <p:cNvPr id="5160" name="Straight Connector 5159">
            <a:extLst>
              <a:ext uri="{FF2B5EF4-FFF2-40B4-BE49-F238E27FC236}">
                <a16:creationId xmlns:a16="http://schemas.microsoft.com/office/drawing/2014/main" id="{392F2575-CAF5-D6BF-D4F3-4AB561116E2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5162" name="Straight Connector 5161">
            <a:extLst>
              <a:ext uri="{FF2B5EF4-FFF2-40B4-BE49-F238E27FC236}">
                <a16:creationId xmlns:a16="http://schemas.microsoft.com/office/drawing/2014/main" id="{48B19319-812F-89AC-6558-FAA2A2CAAC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1993515"/>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5164" name="Straight Connector 5163">
            <a:extLst>
              <a:ext uri="{FF2B5EF4-FFF2-40B4-BE49-F238E27FC236}">
                <a16:creationId xmlns:a16="http://schemas.microsoft.com/office/drawing/2014/main" id="{B1DB75CE-9520-B322-90B2-07DE93D7EF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6368138"/>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graphicFrame>
        <p:nvGraphicFramePr>
          <p:cNvPr id="5166" name="Content Placeholder 2">
            <a:extLst>
              <a:ext uri="{FF2B5EF4-FFF2-40B4-BE49-F238E27FC236}">
                <a16:creationId xmlns:a16="http://schemas.microsoft.com/office/drawing/2014/main" id="{23BEF264-AF25-4D7C-1236-A3E952EEEC26}"/>
              </a:ext>
            </a:extLst>
          </p:cNvPr>
          <p:cNvGraphicFramePr>
            <a:graphicFrameLocks noGrp="1"/>
          </p:cNvGraphicFramePr>
          <p:nvPr>
            <p:ph idx="1"/>
            <p:extLst>
              <p:ext uri="{D42A27DB-BD31-4B8C-83A1-F6EECF244321}">
                <p14:modId xmlns:p14="http://schemas.microsoft.com/office/powerpoint/2010/main" val="4382755"/>
              </p:ext>
            </p:extLst>
          </p:nvPr>
        </p:nvGraphicFramePr>
        <p:xfrm>
          <a:off x="2172494" y="2290281"/>
          <a:ext cx="7847012" cy="388475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6431308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878F906-384C-08BE-E7D3-4AF39F73674F}"/>
            </a:ext>
          </a:extLst>
        </p:cNvPr>
        <p:cNvGrpSpPr/>
        <p:nvPr/>
      </p:nvGrpSpPr>
      <p:grpSpPr>
        <a:xfrm>
          <a:off x="0" y="0"/>
          <a:ext cx="0" cy="0"/>
          <a:chOff x="0" y="0"/>
          <a:chExt cx="0" cy="0"/>
        </a:xfrm>
      </p:grpSpPr>
      <p:cxnSp>
        <p:nvCxnSpPr>
          <p:cNvPr id="5148" name="Straight Connector 5147">
            <a:extLst>
              <a:ext uri="{FF2B5EF4-FFF2-40B4-BE49-F238E27FC236}">
                <a16:creationId xmlns:a16="http://schemas.microsoft.com/office/drawing/2014/main" id="{542036C8-7612-4389-2FF7-323F87ECD19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cxnSp>
        <p:nvCxnSpPr>
          <p:cNvPr id="5150" name="Straight Connector 5149">
            <a:extLst>
              <a:ext uri="{FF2B5EF4-FFF2-40B4-BE49-F238E27FC236}">
                <a16:creationId xmlns:a16="http://schemas.microsoft.com/office/drawing/2014/main" id="{DF45024F-69F0-3005-846B-47BF5DB8353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6368138"/>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cxnSp>
        <p:nvCxnSpPr>
          <p:cNvPr id="5152" name="Straight Connector 5151">
            <a:extLst>
              <a:ext uri="{FF2B5EF4-FFF2-40B4-BE49-F238E27FC236}">
                <a16:creationId xmlns:a16="http://schemas.microsoft.com/office/drawing/2014/main" id="{9408B2A1-F4E2-34B4-A37F-66D27FCC74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cxnSp>
        <p:nvCxnSpPr>
          <p:cNvPr id="5154" name="Straight Connector 5153">
            <a:extLst>
              <a:ext uri="{FF2B5EF4-FFF2-40B4-BE49-F238E27FC236}">
                <a16:creationId xmlns:a16="http://schemas.microsoft.com/office/drawing/2014/main" id="{A1E45B5E-3298-780F-9845-88ED0FACB7C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sp useBgFill="1">
        <p:nvSpPr>
          <p:cNvPr id="5156" name="Rectangle 5155">
            <a:extLst>
              <a:ext uri="{FF2B5EF4-FFF2-40B4-BE49-F238E27FC236}">
                <a16:creationId xmlns:a16="http://schemas.microsoft.com/office/drawing/2014/main" id="{8DC4786C-54CC-ACF0-7C27-C0A70FF065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58" name="Rectangle 5157">
            <a:extLst>
              <a:ext uri="{FF2B5EF4-FFF2-40B4-BE49-F238E27FC236}">
                <a16:creationId xmlns:a16="http://schemas.microsoft.com/office/drawing/2014/main" id="{903AC87B-45BC-E4EC-D272-1706304E1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07" y="489855"/>
            <a:ext cx="11147071" cy="1503659"/>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DBD080B-9DF3-82D8-F7C4-4698FC1B1FA2}"/>
              </a:ext>
            </a:extLst>
          </p:cNvPr>
          <p:cNvSpPr>
            <a:spLocks noGrp="1"/>
          </p:cNvSpPr>
          <p:nvPr>
            <p:ph type="title"/>
          </p:nvPr>
        </p:nvSpPr>
        <p:spPr>
          <a:xfrm>
            <a:off x="674249" y="682956"/>
            <a:ext cx="10760586" cy="1117458"/>
          </a:xfrm>
        </p:spPr>
        <p:txBody>
          <a:bodyPr vert="horz" lIns="91440" tIns="45720" rIns="91440" bIns="45720" rtlCol="0" anchor="ctr">
            <a:noAutofit/>
          </a:bodyPr>
          <a:lstStyle/>
          <a:p>
            <a:pPr algn="ctr">
              <a:lnSpc>
                <a:spcPct val="90000"/>
              </a:lnSpc>
            </a:pPr>
            <a:r>
              <a:rPr lang="en-GB" sz="4800" dirty="0"/>
              <a:t>The State of Crowd Pilot Study Reporting</a:t>
            </a:r>
            <a:endParaRPr lang="en-US" sz="4800" dirty="0"/>
          </a:p>
        </p:txBody>
      </p:sp>
      <p:sp>
        <p:nvSpPr>
          <p:cNvPr id="4" name="Slide Number Placeholder 3">
            <a:extLst>
              <a:ext uri="{FF2B5EF4-FFF2-40B4-BE49-F238E27FC236}">
                <a16:creationId xmlns:a16="http://schemas.microsoft.com/office/drawing/2014/main" id="{299A5759-7CC1-CEF5-8FA0-166341525CE7}"/>
              </a:ext>
            </a:extLst>
          </p:cNvPr>
          <p:cNvSpPr>
            <a:spLocks noGrp="1"/>
          </p:cNvSpPr>
          <p:nvPr>
            <p:ph type="sldNum" sz="quarter" idx="12"/>
          </p:nvPr>
        </p:nvSpPr>
        <p:spPr>
          <a:xfrm>
            <a:off x="10989591" y="100584"/>
            <a:ext cx="640080" cy="365125"/>
          </a:xfrm>
        </p:spPr>
        <p:txBody>
          <a:bodyPr vert="horz" lIns="91440" tIns="45720" rIns="91440" bIns="45720" rtlCol="0" anchor="ctr">
            <a:normAutofit/>
          </a:bodyPr>
          <a:lstStyle/>
          <a:p>
            <a:pPr>
              <a:spcAft>
                <a:spcPts val="600"/>
              </a:spcAft>
            </a:pPr>
            <a:fld id="{60553ECD-7F6D-420D-93CA-D8D15EB427AC}" type="slidenum">
              <a:rPr lang="en-US" smtClean="0"/>
              <a:pPr>
                <a:spcAft>
                  <a:spcPts val="600"/>
                </a:spcAft>
              </a:pPr>
              <a:t>12</a:t>
            </a:fld>
            <a:endParaRPr lang="en-US"/>
          </a:p>
        </p:txBody>
      </p:sp>
      <p:cxnSp>
        <p:nvCxnSpPr>
          <p:cNvPr id="5160" name="Straight Connector 5159">
            <a:extLst>
              <a:ext uri="{FF2B5EF4-FFF2-40B4-BE49-F238E27FC236}">
                <a16:creationId xmlns:a16="http://schemas.microsoft.com/office/drawing/2014/main" id="{03D43A34-73F4-54F3-72D9-C966A2858EB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5162" name="Straight Connector 5161">
            <a:extLst>
              <a:ext uri="{FF2B5EF4-FFF2-40B4-BE49-F238E27FC236}">
                <a16:creationId xmlns:a16="http://schemas.microsoft.com/office/drawing/2014/main" id="{3FD5128F-39C5-3280-D1D1-12858C4C2FD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1993515"/>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5164" name="Straight Connector 5163">
            <a:extLst>
              <a:ext uri="{FF2B5EF4-FFF2-40B4-BE49-F238E27FC236}">
                <a16:creationId xmlns:a16="http://schemas.microsoft.com/office/drawing/2014/main" id="{F090E511-D334-5D92-DB92-E214DE344A7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6368138"/>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sp>
        <p:nvSpPr>
          <p:cNvPr id="7" name="Content Placeholder 2">
            <a:extLst>
              <a:ext uri="{FF2B5EF4-FFF2-40B4-BE49-F238E27FC236}">
                <a16:creationId xmlns:a16="http://schemas.microsoft.com/office/drawing/2014/main" id="{0335C8F5-5777-30A1-0221-7375733B9EEB}"/>
              </a:ext>
            </a:extLst>
          </p:cNvPr>
          <p:cNvSpPr>
            <a:spLocks noGrp="1"/>
          </p:cNvSpPr>
          <p:nvPr>
            <p:ph idx="1"/>
          </p:nvPr>
        </p:nvSpPr>
        <p:spPr>
          <a:xfrm>
            <a:off x="674249" y="2652546"/>
            <a:ext cx="7998264" cy="3149367"/>
          </a:xfrm>
        </p:spPr>
        <p:txBody>
          <a:bodyPr>
            <a:normAutofit/>
          </a:bodyPr>
          <a:lstStyle/>
          <a:p>
            <a:r>
              <a:rPr lang="en-GB" b="1" dirty="0"/>
              <a:t>RQ1</a:t>
            </a:r>
            <a:r>
              <a:rPr lang="en-GB" dirty="0"/>
              <a:t>: Why are crowd pilot studies typically conducted?</a:t>
            </a:r>
            <a:br>
              <a:rPr lang="en-GB" dirty="0"/>
            </a:br>
            <a:r>
              <a:rPr lang="en-GB" b="1" dirty="0"/>
              <a:t>RQ2</a:t>
            </a:r>
            <a:r>
              <a:rPr lang="en-GB" dirty="0"/>
              <a:t>: How are crowd pilot studies typically reported?</a:t>
            </a:r>
            <a:br>
              <a:rPr lang="en-GB" dirty="0"/>
            </a:br>
            <a:r>
              <a:rPr lang="en-GB" b="1" dirty="0"/>
              <a:t>RQ3</a:t>
            </a:r>
            <a:r>
              <a:rPr lang="en-GB" dirty="0"/>
              <a:t>: What do crowd pilot studies report?</a:t>
            </a:r>
            <a:br>
              <a:rPr lang="en-GB" dirty="0"/>
            </a:br>
            <a:r>
              <a:rPr lang="en-GB" b="1" dirty="0"/>
              <a:t>RQ4</a:t>
            </a:r>
            <a:r>
              <a:rPr lang="en-GB" dirty="0"/>
              <a:t>: What makes a “good” crowd pilot study?</a:t>
            </a:r>
            <a:br>
              <a:rPr lang="en-GB" dirty="0"/>
            </a:br>
            <a:r>
              <a:rPr lang="en-GB" b="1" dirty="0"/>
              <a:t>RQ5</a:t>
            </a:r>
            <a:r>
              <a:rPr lang="en-GB" dirty="0"/>
              <a:t>: What are the factors that promote or obstruct reporting crowd pilot studies?</a:t>
            </a:r>
            <a:br>
              <a:rPr lang="en-GB" dirty="0"/>
            </a:br>
            <a:r>
              <a:rPr lang="en-GB" b="1" dirty="0"/>
              <a:t>RQ6</a:t>
            </a:r>
            <a:r>
              <a:rPr lang="en-GB" dirty="0"/>
              <a:t>: How can crowd pilot studies be facilitated with platform-specific features?</a:t>
            </a:r>
          </a:p>
        </p:txBody>
      </p:sp>
      <p:pic>
        <p:nvPicPr>
          <p:cNvPr id="8" name="Picture 7">
            <a:extLst>
              <a:ext uri="{FF2B5EF4-FFF2-40B4-BE49-F238E27FC236}">
                <a16:creationId xmlns:a16="http://schemas.microsoft.com/office/drawing/2014/main" id="{91093685-DD92-2DEA-5CCC-D2251D748C50}"/>
              </a:ext>
            </a:extLst>
          </p:cNvPr>
          <p:cNvPicPr>
            <a:picLocks noChangeAspect="1"/>
          </p:cNvPicPr>
          <p:nvPr/>
        </p:nvPicPr>
        <p:blipFill>
          <a:blip r:embed="rId3"/>
          <a:srcRect l="15903" r="15972" b="14286"/>
          <a:stretch/>
        </p:blipFill>
        <p:spPr>
          <a:xfrm>
            <a:off x="9009773" y="2652546"/>
            <a:ext cx="2425062" cy="3051185"/>
          </a:xfrm>
          <a:prstGeom prst="rect">
            <a:avLst/>
          </a:prstGeom>
        </p:spPr>
      </p:pic>
    </p:spTree>
    <p:extLst>
      <p:ext uri="{BB962C8B-B14F-4D97-AF65-F5344CB8AC3E}">
        <p14:creationId xmlns:p14="http://schemas.microsoft.com/office/powerpoint/2010/main" val="121923017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4B49195-7559-2FAB-78C1-4541E6786F02}"/>
            </a:ext>
          </a:extLst>
        </p:cNvPr>
        <p:cNvGrpSpPr/>
        <p:nvPr/>
      </p:nvGrpSpPr>
      <p:grpSpPr>
        <a:xfrm>
          <a:off x="0" y="0"/>
          <a:ext cx="0" cy="0"/>
          <a:chOff x="0" y="0"/>
          <a:chExt cx="0" cy="0"/>
        </a:xfrm>
      </p:grpSpPr>
      <p:cxnSp>
        <p:nvCxnSpPr>
          <p:cNvPr id="5148" name="Straight Connector 5147">
            <a:extLst>
              <a:ext uri="{FF2B5EF4-FFF2-40B4-BE49-F238E27FC236}">
                <a16:creationId xmlns:a16="http://schemas.microsoft.com/office/drawing/2014/main" id="{47EB2ED7-0B35-E62F-FE19-853F2E5A3A8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cxnSp>
        <p:nvCxnSpPr>
          <p:cNvPr id="5150" name="Straight Connector 5149">
            <a:extLst>
              <a:ext uri="{FF2B5EF4-FFF2-40B4-BE49-F238E27FC236}">
                <a16:creationId xmlns:a16="http://schemas.microsoft.com/office/drawing/2014/main" id="{3C837663-2C93-8821-1EEC-6044C39B911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6368138"/>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cxnSp>
        <p:nvCxnSpPr>
          <p:cNvPr id="5152" name="Straight Connector 5151">
            <a:extLst>
              <a:ext uri="{FF2B5EF4-FFF2-40B4-BE49-F238E27FC236}">
                <a16:creationId xmlns:a16="http://schemas.microsoft.com/office/drawing/2014/main" id="{98B34A06-47F4-F9BE-3D1B-BA160B8E299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cxnSp>
        <p:nvCxnSpPr>
          <p:cNvPr id="5154" name="Straight Connector 5153">
            <a:extLst>
              <a:ext uri="{FF2B5EF4-FFF2-40B4-BE49-F238E27FC236}">
                <a16:creationId xmlns:a16="http://schemas.microsoft.com/office/drawing/2014/main" id="{B892E6A6-4893-24F2-E4EA-8B5998224BD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sp useBgFill="1">
        <p:nvSpPr>
          <p:cNvPr id="5156" name="Rectangle 5155">
            <a:extLst>
              <a:ext uri="{FF2B5EF4-FFF2-40B4-BE49-F238E27FC236}">
                <a16:creationId xmlns:a16="http://schemas.microsoft.com/office/drawing/2014/main" id="{9847AD9F-63A3-B969-5A75-5D468443C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58" name="Rectangle 5157">
            <a:extLst>
              <a:ext uri="{FF2B5EF4-FFF2-40B4-BE49-F238E27FC236}">
                <a16:creationId xmlns:a16="http://schemas.microsoft.com/office/drawing/2014/main" id="{CEE2167E-FB34-CD79-7A98-E0E0982D90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07" y="489855"/>
            <a:ext cx="11147071" cy="1503659"/>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91AC2F2-2761-34FD-8EFF-2CC336F339A3}"/>
              </a:ext>
            </a:extLst>
          </p:cNvPr>
          <p:cNvSpPr>
            <a:spLocks noGrp="1"/>
          </p:cNvSpPr>
          <p:nvPr>
            <p:ph type="title"/>
          </p:nvPr>
        </p:nvSpPr>
        <p:spPr>
          <a:xfrm>
            <a:off x="674249" y="682956"/>
            <a:ext cx="10760586" cy="1117458"/>
          </a:xfrm>
        </p:spPr>
        <p:txBody>
          <a:bodyPr vert="horz" lIns="91440" tIns="45720" rIns="91440" bIns="45720" rtlCol="0" anchor="ctr">
            <a:noAutofit/>
          </a:bodyPr>
          <a:lstStyle/>
          <a:p>
            <a:pPr algn="ctr">
              <a:lnSpc>
                <a:spcPct val="90000"/>
              </a:lnSpc>
            </a:pPr>
            <a:r>
              <a:rPr lang="en-GB" sz="4800" dirty="0"/>
              <a:t>Method: Systematic Literature Review</a:t>
            </a:r>
            <a:endParaRPr lang="en-US" sz="4800" dirty="0"/>
          </a:p>
        </p:txBody>
      </p:sp>
      <p:sp>
        <p:nvSpPr>
          <p:cNvPr id="4" name="Slide Number Placeholder 3">
            <a:extLst>
              <a:ext uri="{FF2B5EF4-FFF2-40B4-BE49-F238E27FC236}">
                <a16:creationId xmlns:a16="http://schemas.microsoft.com/office/drawing/2014/main" id="{8B1FC9EB-2A5F-199C-8BC0-5F09A2995C44}"/>
              </a:ext>
            </a:extLst>
          </p:cNvPr>
          <p:cNvSpPr>
            <a:spLocks noGrp="1"/>
          </p:cNvSpPr>
          <p:nvPr>
            <p:ph type="sldNum" sz="quarter" idx="12"/>
          </p:nvPr>
        </p:nvSpPr>
        <p:spPr>
          <a:xfrm>
            <a:off x="10989591" y="100584"/>
            <a:ext cx="640080" cy="365125"/>
          </a:xfrm>
        </p:spPr>
        <p:txBody>
          <a:bodyPr vert="horz" lIns="91440" tIns="45720" rIns="91440" bIns="45720" rtlCol="0" anchor="ctr">
            <a:normAutofit/>
          </a:bodyPr>
          <a:lstStyle/>
          <a:p>
            <a:pPr>
              <a:spcAft>
                <a:spcPts val="600"/>
              </a:spcAft>
            </a:pPr>
            <a:fld id="{60553ECD-7F6D-420D-93CA-D8D15EB427AC}" type="slidenum">
              <a:rPr lang="en-US" smtClean="0"/>
              <a:pPr>
                <a:spcAft>
                  <a:spcPts val="600"/>
                </a:spcAft>
              </a:pPr>
              <a:t>13</a:t>
            </a:fld>
            <a:endParaRPr lang="en-US"/>
          </a:p>
        </p:txBody>
      </p:sp>
      <p:cxnSp>
        <p:nvCxnSpPr>
          <p:cNvPr id="5160" name="Straight Connector 5159">
            <a:extLst>
              <a:ext uri="{FF2B5EF4-FFF2-40B4-BE49-F238E27FC236}">
                <a16:creationId xmlns:a16="http://schemas.microsoft.com/office/drawing/2014/main" id="{5D48DD7C-F187-568E-41E0-DBF93A47C60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5162" name="Straight Connector 5161">
            <a:extLst>
              <a:ext uri="{FF2B5EF4-FFF2-40B4-BE49-F238E27FC236}">
                <a16:creationId xmlns:a16="http://schemas.microsoft.com/office/drawing/2014/main" id="{408E08CD-023D-CE3C-EB2B-15B18137B8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1993515"/>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5164" name="Straight Connector 5163">
            <a:extLst>
              <a:ext uri="{FF2B5EF4-FFF2-40B4-BE49-F238E27FC236}">
                <a16:creationId xmlns:a16="http://schemas.microsoft.com/office/drawing/2014/main" id="{993D96FC-0F5C-716C-66A9-36303586BA8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6368138"/>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sp>
        <p:nvSpPr>
          <p:cNvPr id="9" name="Content Placeholder 2">
            <a:extLst>
              <a:ext uri="{FF2B5EF4-FFF2-40B4-BE49-F238E27FC236}">
                <a16:creationId xmlns:a16="http://schemas.microsoft.com/office/drawing/2014/main" id="{846E1DA9-DC7F-073D-0C4D-C595FA2C1AD0}"/>
              </a:ext>
            </a:extLst>
          </p:cNvPr>
          <p:cNvSpPr>
            <a:spLocks noGrp="1"/>
          </p:cNvSpPr>
          <p:nvPr>
            <p:ph idx="1"/>
          </p:nvPr>
        </p:nvSpPr>
        <p:spPr>
          <a:xfrm>
            <a:off x="674248" y="2229709"/>
            <a:ext cx="8241152" cy="3487105"/>
          </a:xfrm>
        </p:spPr>
        <p:txBody>
          <a:bodyPr>
            <a:normAutofit/>
          </a:bodyPr>
          <a:lstStyle/>
          <a:p>
            <a:pPr marL="342900" indent="-342900">
              <a:buFont typeface="Courier New" panose="02070309020205020404" pitchFamily="49" charset="0"/>
              <a:buChar char="o"/>
            </a:pPr>
            <a:r>
              <a:rPr lang="en-GB" sz="2200" dirty="0"/>
              <a:t>Pilot study </a:t>
            </a:r>
            <a:r>
              <a:rPr lang="en-GB" sz="2200" dirty="0">
                <a:sym typeface="Wingdings" pitchFamily="2" charset="2"/>
              </a:rPr>
              <a:t> </a:t>
            </a:r>
            <a:r>
              <a:rPr lang="en-GB" sz="2200" dirty="0"/>
              <a:t>any small or large-scale experiment/study conducted to inform the design of a prototype, validate a proof of concept, or for other formative or summative reasons</a:t>
            </a:r>
          </a:p>
          <a:p>
            <a:pPr marL="342900" indent="-342900">
              <a:buFont typeface="Courier New" panose="02070309020205020404" pitchFamily="49" charset="0"/>
              <a:buChar char="o"/>
            </a:pPr>
            <a:r>
              <a:rPr lang="en-GB" sz="2200" dirty="0"/>
              <a:t>Crowd </a:t>
            </a:r>
            <a:r>
              <a:rPr lang="en-GB" sz="2200" dirty="0">
                <a:sym typeface="Wingdings" pitchFamily="2" charset="2"/>
              </a:rPr>
              <a:t> exclusive focus on pilot studies conducted with external crowds</a:t>
            </a:r>
          </a:p>
          <a:p>
            <a:pPr marL="342900" indent="-342900">
              <a:buFont typeface="Courier New" panose="02070309020205020404" pitchFamily="49" charset="0"/>
              <a:buChar char="o"/>
            </a:pPr>
            <a:r>
              <a:rPr lang="en-GB" sz="2200" dirty="0">
                <a:sym typeface="Wingdings" pitchFamily="2" charset="2"/>
              </a:rPr>
              <a:t>10 years (2012–2021): HCOMP; ACM DL </a:t>
            </a:r>
            <a:endParaRPr lang="en-GB" sz="2200" dirty="0"/>
          </a:p>
        </p:txBody>
      </p:sp>
      <p:pic>
        <p:nvPicPr>
          <p:cNvPr id="11" name="Picture 10" descr="A close up of a text&#10;&#10;Description automatically generated">
            <a:extLst>
              <a:ext uri="{FF2B5EF4-FFF2-40B4-BE49-F238E27FC236}">
                <a16:creationId xmlns:a16="http://schemas.microsoft.com/office/drawing/2014/main" id="{B83BEF2F-CB6A-20AD-2DB9-F5FA46B3C617}"/>
              </a:ext>
            </a:extLst>
          </p:cNvPr>
          <p:cNvPicPr>
            <a:picLocks noChangeAspect="1"/>
          </p:cNvPicPr>
          <p:nvPr/>
        </p:nvPicPr>
        <p:blipFill>
          <a:blip r:embed="rId3"/>
          <a:stretch>
            <a:fillRect/>
          </a:stretch>
        </p:blipFill>
        <p:spPr>
          <a:xfrm>
            <a:off x="2951162" y="4850921"/>
            <a:ext cx="6289675" cy="1174766"/>
          </a:xfrm>
          <a:prstGeom prst="rect">
            <a:avLst/>
          </a:prstGeom>
          <a:ln w="19050">
            <a:solidFill>
              <a:schemeClr val="tx1"/>
            </a:solidFill>
          </a:ln>
        </p:spPr>
      </p:pic>
      <p:pic>
        <p:nvPicPr>
          <p:cNvPr id="12" name="Picture 11">
            <a:extLst>
              <a:ext uri="{FF2B5EF4-FFF2-40B4-BE49-F238E27FC236}">
                <a16:creationId xmlns:a16="http://schemas.microsoft.com/office/drawing/2014/main" id="{620750DD-63D8-0636-B53A-81BCA4345D9E}"/>
              </a:ext>
            </a:extLst>
          </p:cNvPr>
          <p:cNvPicPr>
            <a:picLocks noChangeAspect="1"/>
          </p:cNvPicPr>
          <p:nvPr/>
        </p:nvPicPr>
        <p:blipFill>
          <a:blip r:embed="rId4"/>
          <a:srcRect l="9861" r="9722" b="15399"/>
          <a:stretch/>
        </p:blipFill>
        <p:spPr>
          <a:xfrm>
            <a:off x="9033833" y="2261514"/>
            <a:ext cx="2401002" cy="2525923"/>
          </a:xfrm>
          <a:prstGeom prst="rect">
            <a:avLst/>
          </a:prstGeom>
        </p:spPr>
      </p:pic>
    </p:spTree>
    <p:extLst>
      <p:ext uri="{BB962C8B-B14F-4D97-AF65-F5344CB8AC3E}">
        <p14:creationId xmlns:p14="http://schemas.microsoft.com/office/powerpoint/2010/main" val="390791474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1E4E30F-3FB2-BD35-9CCF-D4A08E7DCB1D}"/>
            </a:ext>
          </a:extLst>
        </p:cNvPr>
        <p:cNvGrpSpPr/>
        <p:nvPr/>
      </p:nvGrpSpPr>
      <p:grpSpPr>
        <a:xfrm>
          <a:off x="0" y="0"/>
          <a:ext cx="0" cy="0"/>
          <a:chOff x="0" y="0"/>
          <a:chExt cx="0" cy="0"/>
        </a:xfrm>
      </p:grpSpPr>
      <p:cxnSp>
        <p:nvCxnSpPr>
          <p:cNvPr id="5148" name="Straight Connector 5147">
            <a:extLst>
              <a:ext uri="{FF2B5EF4-FFF2-40B4-BE49-F238E27FC236}">
                <a16:creationId xmlns:a16="http://schemas.microsoft.com/office/drawing/2014/main" id="{779131BE-EF12-53E4-EAA1-16D41D6F7E5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cxnSp>
        <p:nvCxnSpPr>
          <p:cNvPr id="5150" name="Straight Connector 5149">
            <a:extLst>
              <a:ext uri="{FF2B5EF4-FFF2-40B4-BE49-F238E27FC236}">
                <a16:creationId xmlns:a16="http://schemas.microsoft.com/office/drawing/2014/main" id="{7B265F7B-C60E-91FE-F72F-B634A64BA25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6368138"/>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cxnSp>
        <p:nvCxnSpPr>
          <p:cNvPr id="5152" name="Straight Connector 5151">
            <a:extLst>
              <a:ext uri="{FF2B5EF4-FFF2-40B4-BE49-F238E27FC236}">
                <a16:creationId xmlns:a16="http://schemas.microsoft.com/office/drawing/2014/main" id="{3737705F-8700-E7CC-23CA-AF3E384911F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cxnSp>
        <p:nvCxnSpPr>
          <p:cNvPr id="5154" name="Straight Connector 5153">
            <a:extLst>
              <a:ext uri="{FF2B5EF4-FFF2-40B4-BE49-F238E27FC236}">
                <a16:creationId xmlns:a16="http://schemas.microsoft.com/office/drawing/2014/main" id="{E598325D-B770-EB47-4914-EF2D56737D4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sp useBgFill="1">
        <p:nvSpPr>
          <p:cNvPr id="5156" name="Rectangle 5155">
            <a:extLst>
              <a:ext uri="{FF2B5EF4-FFF2-40B4-BE49-F238E27FC236}">
                <a16:creationId xmlns:a16="http://schemas.microsoft.com/office/drawing/2014/main" id="{C73AC38A-FF33-8013-B16A-D62417894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58" name="Rectangle 5157">
            <a:extLst>
              <a:ext uri="{FF2B5EF4-FFF2-40B4-BE49-F238E27FC236}">
                <a16:creationId xmlns:a16="http://schemas.microsoft.com/office/drawing/2014/main" id="{3CBBFDF5-59B6-6365-84F4-703F2B52DF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07" y="489855"/>
            <a:ext cx="11147071" cy="1503659"/>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BE9D8FD-0FAA-555C-1A3F-7E3398C17975}"/>
              </a:ext>
            </a:extLst>
          </p:cNvPr>
          <p:cNvSpPr>
            <a:spLocks noGrp="1"/>
          </p:cNvSpPr>
          <p:nvPr>
            <p:ph type="title"/>
          </p:nvPr>
        </p:nvSpPr>
        <p:spPr>
          <a:xfrm>
            <a:off x="674249" y="682956"/>
            <a:ext cx="10760586" cy="1117458"/>
          </a:xfrm>
        </p:spPr>
        <p:txBody>
          <a:bodyPr vert="horz" lIns="91440" tIns="45720" rIns="91440" bIns="45720" rtlCol="0" anchor="ctr">
            <a:noAutofit/>
          </a:bodyPr>
          <a:lstStyle/>
          <a:p>
            <a:pPr algn="ctr">
              <a:lnSpc>
                <a:spcPct val="90000"/>
              </a:lnSpc>
            </a:pPr>
            <a:r>
              <a:rPr lang="en-US" sz="4400" dirty="0"/>
              <a:t>Task Design Reasons for Conducting Crowd Pilot Studies</a:t>
            </a:r>
          </a:p>
        </p:txBody>
      </p:sp>
      <p:sp>
        <p:nvSpPr>
          <p:cNvPr id="4" name="Slide Number Placeholder 3">
            <a:extLst>
              <a:ext uri="{FF2B5EF4-FFF2-40B4-BE49-F238E27FC236}">
                <a16:creationId xmlns:a16="http://schemas.microsoft.com/office/drawing/2014/main" id="{5799E594-6C61-A79C-2957-3EA792D67605}"/>
              </a:ext>
            </a:extLst>
          </p:cNvPr>
          <p:cNvSpPr>
            <a:spLocks noGrp="1"/>
          </p:cNvSpPr>
          <p:nvPr>
            <p:ph type="sldNum" sz="quarter" idx="12"/>
          </p:nvPr>
        </p:nvSpPr>
        <p:spPr>
          <a:xfrm>
            <a:off x="10989591" y="100584"/>
            <a:ext cx="640080" cy="365125"/>
          </a:xfrm>
        </p:spPr>
        <p:txBody>
          <a:bodyPr vert="horz" lIns="91440" tIns="45720" rIns="91440" bIns="45720" rtlCol="0" anchor="ctr">
            <a:normAutofit/>
          </a:bodyPr>
          <a:lstStyle/>
          <a:p>
            <a:pPr>
              <a:spcAft>
                <a:spcPts val="600"/>
              </a:spcAft>
            </a:pPr>
            <a:fld id="{60553ECD-7F6D-420D-93CA-D8D15EB427AC}" type="slidenum">
              <a:rPr lang="en-US" smtClean="0"/>
              <a:pPr>
                <a:spcAft>
                  <a:spcPts val="600"/>
                </a:spcAft>
              </a:pPr>
              <a:t>14</a:t>
            </a:fld>
            <a:endParaRPr lang="en-US"/>
          </a:p>
        </p:txBody>
      </p:sp>
      <p:cxnSp>
        <p:nvCxnSpPr>
          <p:cNvPr id="5160" name="Straight Connector 5159">
            <a:extLst>
              <a:ext uri="{FF2B5EF4-FFF2-40B4-BE49-F238E27FC236}">
                <a16:creationId xmlns:a16="http://schemas.microsoft.com/office/drawing/2014/main" id="{EECA7718-A2DB-B644-D702-6FB1E67E386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5162" name="Straight Connector 5161">
            <a:extLst>
              <a:ext uri="{FF2B5EF4-FFF2-40B4-BE49-F238E27FC236}">
                <a16:creationId xmlns:a16="http://schemas.microsoft.com/office/drawing/2014/main" id="{1576840A-0397-F881-8F5D-26FE203C9B8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1993515"/>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5164" name="Straight Connector 5163">
            <a:extLst>
              <a:ext uri="{FF2B5EF4-FFF2-40B4-BE49-F238E27FC236}">
                <a16:creationId xmlns:a16="http://schemas.microsoft.com/office/drawing/2014/main" id="{622A0F16-3D7F-3CCC-DCD1-1C096BA1655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6368138"/>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pic>
        <p:nvPicPr>
          <p:cNvPr id="3" name="Picture 2">
            <a:extLst>
              <a:ext uri="{FF2B5EF4-FFF2-40B4-BE49-F238E27FC236}">
                <a16:creationId xmlns:a16="http://schemas.microsoft.com/office/drawing/2014/main" id="{D7648DD0-3455-CF78-2956-388DF960E1BE}"/>
              </a:ext>
            </a:extLst>
          </p:cNvPr>
          <p:cNvPicPr>
            <a:picLocks noChangeAspect="1"/>
          </p:cNvPicPr>
          <p:nvPr/>
        </p:nvPicPr>
        <p:blipFill>
          <a:blip r:embed="rId3"/>
          <a:stretch>
            <a:fillRect/>
          </a:stretch>
        </p:blipFill>
        <p:spPr>
          <a:xfrm>
            <a:off x="1621631" y="2186614"/>
            <a:ext cx="8948737" cy="4026932"/>
          </a:xfrm>
          <a:prstGeom prst="rect">
            <a:avLst/>
          </a:prstGeom>
        </p:spPr>
      </p:pic>
    </p:spTree>
    <p:extLst>
      <p:ext uri="{BB962C8B-B14F-4D97-AF65-F5344CB8AC3E}">
        <p14:creationId xmlns:p14="http://schemas.microsoft.com/office/powerpoint/2010/main" val="239195279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F08D04C-4F5C-A6F4-D3DF-6C5C97309CA7}"/>
            </a:ext>
          </a:extLst>
        </p:cNvPr>
        <p:cNvGrpSpPr/>
        <p:nvPr/>
      </p:nvGrpSpPr>
      <p:grpSpPr>
        <a:xfrm>
          <a:off x="0" y="0"/>
          <a:ext cx="0" cy="0"/>
          <a:chOff x="0" y="0"/>
          <a:chExt cx="0" cy="0"/>
        </a:xfrm>
      </p:grpSpPr>
      <p:cxnSp>
        <p:nvCxnSpPr>
          <p:cNvPr id="5148" name="Straight Connector 5147">
            <a:extLst>
              <a:ext uri="{FF2B5EF4-FFF2-40B4-BE49-F238E27FC236}">
                <a16:creationId xmlns:a16="http://schemas.microsoft.com/office/drawing/2014/main" id="{AEDE983C-72F0-F29D-AAB1-95ABEFEB81F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cxnSp>
        <p:nvCxnSpPr>
          <p:cNvPr id="5150" name="Straight Connector 5149">
            <a:extLst>
              <a:ext uri="{FF2B5EF4-FFF2-40B4-BE49-F238E27FC236}">
                <a16:creationId xmlns:a16="http://schemas.microsoft.com/office/drawing/2014/main" id="{9E6AC224-CE17-C7B1-6A58-ED20E517D0B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6368138"/>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cxnSp>
        <p:nvCxnSpPr>
          <p:cNvPr id="5152" name="Straight Connector 5151">
            <a:extLst>
              <a:ext uri="{FF2B5EF4-FFF2-40B4-BE49-F238E27FC236}">
                <a16:creationId xmlns:a16="http://schemas.microsoft.com/office/drawing/2014/main" id="{6D70C2EB-6C66-70CB-132E-EE489AD63D6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cxnSp>
        <p:nvCxnSpPr>
          <p:cNvPr id="5154" name="Straight Connector 5153">
            <a:extLst>
              <a:ext uri="{FF2B5EF4-FFF2-40B4-BE49-F238E27FC236}">
                <a16:creationId xmlns:a16="http://schemas.microsoft.com/office/drawing/2014/main" id="{5CE22E81-2312-7E15-34DC-A9940981812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sp useBgFill="1">
        <p:nvSpPr>
          <p:cNvPr id="5156" name="Rectangle 5155">
            <a:extLst>
              <a:ext uri="{FF2B5EF4-FFF2-40B4-BE49-F238E27FC236}">
                <a16:creationId xmlns:a16="http://schemas.microsoft.com/office/drawing/2014/main" id="{4BB8A973-D696-D3ED-CBB9-9CB10DDC85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58" name="Rectangle 5157">
            <a:extLst>
              <a:ext uri="{FF2B5EF4-FFF2-40B4-BE49-F238E27FC236}">
                <a16:creationId xmlns:a16="http://schemas.microsoft.com/office/drawing/2014/main" id="{23861E50-0D50-7718-046C-DE90C190B2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07" y="489855"/>
            <a:ext cx="11147071" cy="1503659"/>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371C580-0621-812D-AC9A-F0DF3B542EC3}"/>
              </a:ext>
            </a:extLst>
          </p:cNvPr>
          <p:cNvSpPr>
            <a:spLocks noGrp="1"/>
          </p:cNvSpPr>
          <p:nvPr>
            <p:ph type="title"/>
          </p:nvPr>
        </p:nvSpPr>
        <p:spPr>
          <a:xfrm>
            <a:off x="674249" y="682956"/>
            <a:ext cx="10760586" cy="1117458"/>
          </a:xfrm>
        </p:spPr>
        <p:txBody>
          <a:bodyPr vert="horz" lIns="91440" tIns="45720" rIns="91440" bIns="45720" rtlCol="0" anchor="ctr">
            <a:noAutofit/>
          </a:bodyPr>
          <a:lstStyle/>
          <a:p>
            <a:pPr algn="ctr">
              <a:lnSpc>
                <a:spcPct val="90000"/>
              </a:lnSpc>
            </a:pPr>
            <a:r>
              <a:rPr lang="en-US" sz="4400" dirty="0"/>
              <a:t>How Are Crowd Pilot Studies Typically Reported? </a:t>
            </a:r>
            <a:r>
              <a:rPr lang="en-US" sz="4400" dirty="0">
                <a:sym typeface="Wingdings" pitchFamily="2" charset="2"/>
              </a:rPr>
              <a:t> Sections</a:t>
            </a:r>
            <a:r>
              <a:rPr lang="en-US" sz="4400" dirty="0"/>
              <a:t>  </a:t>
            </a:r>
          </a:p>
        </p:txBody>
      </p:sp>
      <p:sp>
        <p:nvSpPr>
          <p:cNvPr id="4" name="Slide Number Placeholder 3">
            <a:extLst>
              <a:ext uri="{FF2B5EF4-FFF2-40B4-BE49-F238E27FC236}">
                <a16:creationId xmlns:a16="http://schemas.microsoft.com/office/drawing/2014/main" id="{C0B8FF0B-EFA3-241B-7E25-BD2C3BF7789A}"/>
              </a:ext>
            </a:extLst>
          </p:cNvPr>
          <p:cNvSpPr>
            <a:spLocks noGrp="1"/>
          </p:cNvSpPr>
          <p:nvPr>
            <p:ph type="sldNum" sz="quarter" idx="12"/>
          </p:nvPr>
        </p:nvSpPr>
        <p:spPr>
          <a:xfrm>
            <a:off x="10989591" y="100584"/>
            <a:ext cx="640080" cy="365125"/>
          </a:xfrm>
        </p:spPr>
        <p:txBody>
          <a:bodyPr vert="horz" lIns="91440" tIns="45720" rIns="91440" bIns="45720" rtlCol="0" anchor="ctr">
            <a:normAutofit/>
          </a:bodyPr>
          <a:lstStyle/>
          <a:p>
            <a:pPr>
              <a:spcAft>
                <a:spcPts val="600"/>
              </a:spcAft>
            </a:pPr>
            <a:fld id="{60553ECD-7F6D-420D-93CA-D8D15EB427AC}" type="slidenum">
              <a:rPr lang="en-US" smtClean="0"/>
              <a:pPr>
                <a:spcAft>
                  <a:spcPts val="600"/>
                </a:spcAft>
              </a:pPr>
              <a:t>15</a:t>
            </a:fld>
            <a:endParaRPr lang="en-US"/>
          </a:p>
        </p:txBody>
      </p:sp>
      <p:cxnSp>
        <p:nvCxnSpPr>
          <p:cNvPr id="5160" name="Straight Connector 5159">
            <a:extLst>
              <a:ext uri="{FF2B5EF4-FFF2-40B4-BE49-F238E27FC236}">
                <a16:creationId xmlns:a16="http://schemas.microsoft.com/office/drawing/2014/main" id="{4A8D5D2A-E78B-5DE5-9068-8993EB5CF56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5162" name="Straight Connector 5161">
            <a:extLst>
              <a:ext uri="{FF2B5EF4-FFF2-40B4-BE49-F238E27FC236}">
                <a16:creationId xmlns:a16="http://schemas.microsoft.com/office/drawing/2014/main" id="{EFE8AE4A-7DF8-8E11-9CC1-8A39E9317E6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1993515"/>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5164" name="Straight Connector 5163">
            <a:extLst>
              <a:ext uri="{FF2B5EF4-FFF2-40B4-BE49-F238E27FC236}">
                <a16:creationId xmlns:a16="http://schemas.microsoft.com/office/drawing/2014/main" id="{CAED29C3-0CF5-7F3D-AF2A-1F73071329E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6368138"/>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pic>
        <p:nvPicPr>
          <p:cNvPr id="5" name="Picture 4">
            <a:extLst>
              <a:ext uri="{FF2B5EF4-FFF2-40B4-BE49-F238E27FC236}">
                <a16:creationId xmlns:a16="http://schemas.microsoft.com/office/drawing/2014/main" id="{FB745BF3-FDA1-AA9E-0FD3-47E6F59974B2}"/>
              </a:ext>
            </a:extLst>
          </p:cNvPr>
          <p:cNvPicPr>
            <a:picLocks noChangeAspect="1"/>
          </p:cNvPicPr>
          <p:nvPr/>
        </p:nvPicPr>
        <p:blipFill>
          <a:blip r:embed="rId3"/>
          <a:stretch>
            <a:fillRect/>
          </a:stretch>
        </p:blipFill>
        <p:spPr>
          <a:xfrm>
            <a:off x="1757713" y="2238738"/>
            <a:ext cx="8676573" cy="3904458"/>
          </a:xfrm>
          <a:prstGeom prst="rect">
            <a:avLst/>
          </a:prstGeom>
        </p:spPr>
      </p:pic>
    </p:spTree>
    <p:extLst>
      <p:ext uri="{BB962C8B-B14F-4D97-AF65-F5344CB8AC3E}">
        <p14:creationId xmlns:p14="http://schemas.microsoft.com/office/powerpoint/2010/main" val="314086818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B00D1E4-2F3C-7D14-A8F3-8E1B84C45203}"/>
            </a:ext>
          </a:extLst>
        </p:cNvPr>
        <p:cNvGrpSpPr/>
        <p:nvPr/>
      </p:nvGrpSpPr>
      <p:grpSpPr>
        <a:xfrm>
          <a:off x="0" y="0"/>
          <a:ext cx="0" cy="0"/>
          <a:chOff x="0" y="0"/>
          <a:chExt cx="0" cy="0"/>
        </a:xfrm>
      </p:grpSpPr>
      <p:cxnSp>
        <p:nvCxnSpPr>
          <p:cNvPr id="5148" name="Straight Connector 5147">
            <a:extLst>
              <a:ext uri="{FF2B5EF4-FFF2-40B4-BE49-F238E27FC236}">
                <a16:creationId xmlns:a16="http://schemas.microsoft.com/office/drawing/2014/main" id="{FEA226F2-D9E2-8E0F-2D00-2A947087309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cxnSp>
        <p:nvCxnSpPr>
          <p:cNvPr id="5150" name="Straight Connector 5149">
            <a:extLst>
              <a:ext uri="{FF2B5EF4-FFF2-40B4-BE49-F238E27FC236}">
                <a16:creationId xmlns:a16="http://schemas.microsoft.com/office/drawing/2014/main" id="{756B82F1-0DC7-3169-B442-BF7C5F19381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6368138"/>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cxnSp>
        <p:nvCxnSpPr>
          <p:cNvPr id="5152" name="Straight Connector 5151">
            <a:extLst>
              <a:ext uri="{FF2B5EF4-FFF2-40B4-BE49-F238E27FC236}">
                <a16:creationId xmlns:a16="http://schemas.microsoft.com/office/drawing/2014/main" id="{2ACF8582-9A26-3B9B-7ACE-79CE3AB6307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cxnSp>
        <p:nvCxnSpPr>
          <p:cNvPr id="5154" name="Straight Connector 5153">
            <a:extLst>
              <a:ext uri="{FF2B5EF4-FFF2-40B4-BE49-F238E27FC236}">
                <a16:creationId xmlns:a16="http://schemas.microsoft.com/office/drawing/2014/main" id="{FFD2A07A-F015-A076-34D7-0D4B1ECF8C1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sp useBgFill="1">
        <p:nvSpPr>
          <p:cNvPr id="5156" name="Rectangle 5155">
            <a:extLst>
              <a:ext uri="{FF2B5EF4-FFF2-40B4-BE49-F238E27FC236}">
                <a16:creationId xmlns:a16="http://schemas.microsoft.com/office/drawing/2014/main" id="{5C218D3E-F037-0EDE-B280-613DC8BDC2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58" name="Rectangle 5157">
            <a:extLst>
              <a:ext uri="{FF2B5EF4-FFF2-40B4-BE49-F238E27FC236}">
                <a16:creationId xmlns:a16="http://schemas.microsoft.com/office/drawing/2014/main" id="{A6DD4D82-158A-581C-12F2-0740731519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07" y="489855"/>
            <a:ext cx="11147071" cy="1503659"/>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352BF73-5985-7483-C3BD-439C6E4454F4}"/>
              </a:ext>
            </a:extLst>
          </p:cNvPr>
          <p:cNvSpPr>
            <a:spLocks noGrp="1"/>
          </p:cNvSpPr>
          <p:nvPr>
            <p:ph type="title"/>
          </p:nvPr>
        </p:nvSpPr>
        <p:spPr>
          <a:xfrm>
            <a:off x="674249" y="682956"/>
            <a:ext cx="10760586" cy="1117458"/>
          </a:xfrm>
        </p:spPr>
        <p:txBody>
          <a:bodyPr vert="horz" lIns="91440" tIns="45720" rIns="91440" bIns="45720" rtlCol="0" anchor="ctr">
            <a:noAutofit/>
          </a:bodyPr>
          <a:lstStyle/>
          <a:p>
            <a:pPr algn="ctr">
              <a:lnSpc>
                <a:spcPct val="90000"/>
              </a:lnSpc>
            </a:pPr>
            <a:r>
              <a:rPr lang="en-US" sz="4400" dirty="0"/>
              <a:t>How Are Crowd Pilot Studies Typically Reported? </a:t>
            </a:r>
            <a:r>
              <a:rPr lang="en-US" sz="4400" dirty="0">
                <a:sym typeface="Wingdings" pitchFamily="2" charset="2"/>
              </a:rPr>
              <a:t> Phrasing</a:t>
            </a:r>
            <a:r>
              <a:rPr lang="en-US" sz="4400" dirty="0"/>
              <a:t>  </a:t>
            </a:r>
          </a:p>
        </p:txBody>
      </p:sp>
      <p:sp>
        <p:nvSpPr>
          <p:cNvPr id="4" name="Slide Number Placeholder 3">
            <a:extLst>
              <a:ext uri="{FF2B5EF4-FFF2-40B4-BE49-F238E27FC236}">
                <a16:creationId xmlns:a16="http://schemas.microsoft.com/office/drawing/2014/main" id="{7B85C333-B057-CC90-2701-430AB5931BED}"/>
              </a:ext>
            </a:extLst>
          </p:cNvPr>
          <p:cNvSpPr>
            <a:spLocks noGrp="1"/>
          </p:cNvSpPr>
          <p:nvPr>
            <p:ph type="sldNum" sz="quarter" idx="12"/>
          </p:nvPr>
        </p:nvSpPr>
        <p:spPr>
          <a:xfrm>
            <a:off x="10989591" y="100584"/>
            <a:ext cx="640080" cy="365125"/>
          </a:xfrm>
        </p:spPr>
        <p:txBody>
          <a:bodyPr vert="horz" lIns="91440" tIns="45720" rIns="91440" bIns="45720" rtlCol="0" anchor="ctr">
            <a:normAutofit/>
          </a:bodyPr>
          <a:lstStyle/>
          <a:p>
            <a:pPr>
              <a:spcAft>
                <a:spcPts val="600"/>
              </a:spcAft>
            </a:pPr>
            <a:fld id="{60553ECD-7F6D-420D-93CA-D8D15EB427AC}" type="slidenum">
              <a:rPr lang="en-US" smtClean="0"/>
              <a:pPr>
                <a:spcAft>
                  <a:spcPts val="600"/>
                </a:spcAft>
              </a:pPr>
              <a:t>16</a:t>
            </a:fld>
            <a:endParaRPr lang="en-US"/>
          </a:p>
        </p:txBody>
      </p:sp>
      <p:cxnSp>
        <p:nvCxnSpPr>
          <p:cNvPr id="5160" name="Straight Connector 5159">
            <a:extLst>
              <a:ext uri="{FF2B5EF4-FFF2-40B4-BE49-F238E27FC236}">
                <a16:creationId xmlns:a16="http://schemas.microsoft.com/office/drawing/2014/main" id="{809F8287-1385-B39C-69A7-E83DF61CD8E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5162" name="Straight Connector 5161">
            <a:extLst>
              <a:ext uri="{FF2B5EF4-FFF2-40B4-BE49-F238E27FC236}">
                <a16:creationId xmlns:a16="http://schemas.microsoft.com/office/drawing/2014/main" id="{D46075FD-5CAE-1C7E-0C58-1723DFA66C1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1993515"/>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5164" name="Straight Connector 5163">
            <a:extLst>
              <a:ext uri="{FF2B5EF4-FFF2-40B4-BE49-F238E27FC236}">
                <a16:creationId xmlns:a16="http://schemas.microsoft.com/office/drawing/2014/main" id="{D62F00EB-CFA5-20FB-39CC-6891466BD40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6368138"/>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pic>
        <p:nvPicPr>
          <p:cNvPr id="3" name="Picture 2">
            <a:extLst>
              <a:ext uri="{FF2B5EF4-FFF2-40B4-BE49-F238E27FC236}">
                <a16:creationId xmlns:a16="http://schemas.microsoft.com/office/drawing/2014/main" id="{1B57933A-419D-829C-A305-F02573D83443}"/>
              </a:ext>
            </a:extLst>
          </p:cNvPr>
          <p:cNvPicPr>
            <a:picLocks noChangeAspect="1"/>
          </p:cNvPicPr>
          <p:nvPr/>
        </p:nvPicPr>
        <p:blipFill>
          <a:blip r:embed="rId3"/>
          <a:stretch>
            <a:fillRect/>
          </a:stretch>
        </p:blipFill>
        <p:spPr>
          <a:xfrm>
            <a:off x="1650206" y="2238935"/>
            <a:ext cx="8891588" cy="4001215"/>
          </a:xfrm>
          <a:prstGeom prst="rect">
            <a:avLst/>
          </a:prstGeom>
        </p:spPr>
      </p:pic>
    </p:spTree>
    <p:extLst>
      <p:ext uri="{BB962C8B-B14F-4D97-AF65-F5344CB8AC3E}">
        <p14:creationId xmlns:p14="http://schemas.microsoft.com/office/powerpoint/2010/main" val="291175131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654FA28-A382-674D-7DF5-3B1F708D5A2C}"/>
            </a:ext>
          </a:extLst>
        </p:cNvPr>
        <p:cNvGrpSpPr/>
        <p:nvPr/>
      </p:nvGrpSpPr>
      <p:grpSpPr>
        <a:xfrm>
          <a:off x="0" y="0"/>
          <a:ext cx="0" cy="0"/>
          <a:chOff x="0" y="0"/>
          <a:chExt cx="0" cy="0"/>
        </a:xfrm>
      </p:grpSpPr>
      <p:cxnSp>
        <p:nvCxnSpPr>
          <p:cNvPr id="5148" name="Straight Connector 5147">
            <a:extLst>
              <a:ext uri="{FF2B5EF4-FFF2-40B4-BE49-F238E27FC236}">
                <a16:creationId xmlns:a16="http://schemas.microsoft.com/office/drawing/2014/main" id="{159F6F92-1234-EAF5-E7C5-A50F6EF170A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cxnSp>
        <p:nvCxnSpPr>
          <p:cNvPr id="5150" name="Straight Connector 5149">
            <a:extLst>
              <a:ext uri="{FF2B5EF4-FFF2-40B4-BE49-F238E27FC236}">
                <a16:creationId xmlns:a16="http://schemas.microsoft.com/office/drawing/2014/main" id="{4D6CFCFC-FB25-166D-6397-B60371A33AC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6368138"/>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cxnSp>
        <p:nvCxnSpPr>
          <p:cNvPr id="5152" name="Straight Connector 5151">
            <a:extLst>
              <a:ext uri="{FF2B5EF4-FFF2-40B4-BE49-F238E27FC236}">
                <a16:creationId xmlns:a16="http://schemas.microsoft.com/office/drawing/2014/main" id="{FE73F5BF-3FB0-FE6C-331D-8536F1CA02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cxnSp>
        <p:nvCxnSpPr>
          <p:cNvPr id="5154" name="Straight Connector 5153">
            <a:extLst>
              <a:ext uri="{FF2B5EF4-FFF2-40B4-BE49-F238E27FC236}">
                <a16:creationId xmlns:a16="http://schemas.microsoft.com/office/drawing/2014/main" id="{4596A2E7-B1F7-39BF-7C67-9D8F810A070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sp useBgFill="1">
        <p:nvSpPr>
          <p:cNvPr id="5156" name="Rectangle 5155">
            <a:extLst>
              <a:ext uri="{FF2B5EF4-FFF2-40B4-BE49-F238E27FC236}">
                <a16:creationId xmlns:a16="http://schemas.microsoft.com/office/drawing/2014/main" id="{2419CE1D-3E9E-EB91-45A0-21A90E8862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58" name="Rectangle 5157">
            <a:extLst>
              <a:ext uri="{FF2B5EF4-FFF2-40B4-BE49-F238E27FC236}">
                <a16:creationId xmlns:a16="http://schemas.microsoft.com/office/drawing/2014/main" id="{E5EFBEDB-F5D5-8E4E-0748-A0CBCE626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07" y="489855"/>
            <a:ext cx="11147071" cy="1503659"/>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86427AB-0385-54A0-9183-BA179A9E14B7}"/>
              </a:ext>
            </a:extLst>
          </p:cNvPr>
          <p:cNvSpPr>
            <a:spLocks noGrp="1"/>
          </p:cNvSpPr>
          <p:nvPr>
            <p:ph type="title"/>
          </p:nvPr>
        </p:nvSpPr>
        <p:spPr>
          <a:xfrm>
            <a:off x="674249" y="682956"/>
            <a:ext cx="10760586" cy="1117458"/>
          </a:xfrm>
        </p:spPr>
        <p:txBody>
          <a:bodyPr vert="horz" lIns="91440" tIns="45720" rIns="91440" bIns="45720" rtlCol="0" anchor="ctr">
            <a:noAutofit/>
          </a:bodyPr>
          <a:lstStyle/>
          <a:p>
            <a:pPr algn="ctr">
              <a:lnSpc>
                <a:spcPct val="90000"/>
              </a:lnSpc>
            </a:pPr>
            <a:r>
              <a:rPr lang="en-US" sz="4400" dirty="0"/>
              <a:t>How Are Crowd Pilot Studies Typically Reported? </a:t>
            </a:r>
            <a:r>
              <a:rPr lang="en-US" sz="4400" dirty="0">
                <a:sym typeface="Wingdings" pitchFamily="2" charset="2"/>
              </a:rPr>
              <a:t> Terms</a:t>
            </a:r>
            <a:r>
              <a:rPr lang="en-US" sz="4400" dirty="0"/>
              <a:t>  </a:t>
            </a:r>
          </a:p>
        </p:txBody>
      </p:sp>
      <p:sp>
        <p:nvSpPr>
          <p:cNvPr id="4" name="Slide Number Placeholder 3">
            <a:extLst>
              <a:ext uri="{FF2B5EF4-FFF2-40B4-BE49-F238E27FC236}">
                <a16:creationId xmlns:a16="http://schemas.microsoft.com/office/drawing/2014/main" id="{31C6FFB1-CC74-5CAF-8B27-6C9109D120B5}"/>
              </a:ext>
            </a:extLst>
          </p:cNvPr>
          <p:cNvSpPr>
            <a:spLocks noGrp="1"/>
          </p:cNvSpPr>
          <p:nvPr>
            <p:ph type="sldNum" sz="quarter" idx="12"/>
          </p:nvPr>
        </p:nvSpPr>
        <p:spPr>
          <a:xfrm>
            <a:off x="10989591" y="100584"/>
            <a:ext cx="640080" cy="365125"/>
          </a:xfrm>
        </p:spPr>
        <p:txBody>
          <a:bodyPr vert="horz" lIns="91440" tIns="45720" rIns="91440" bIns="45720" rtlCol="0" anchor="ctr">
            <a:normAutofit/>
          </a:bodyPr>
          <a:lstStyle/>
          <a:p>
            <a:pPr>
              <a:spcAft>
                <a:spcPts val="600"/>
              </a:spcAft>
            </a:pPr>
            <a:fld id="{60553ECD-7F6D-420D-93CA-D8D15EB427AC}" type="slidenum">
              <a:rPr lang="en-US" smtClean="0"/>
              <a:pPr>
                <a:spcAft>
                  <a:spcPts val="600"/>
                </a:spcAft>
              </a:pPr>
              <a:t>17</a:t>
            </a:fld>
            <a:endParaRPr lang="en-US"/>
          </a:p>
        </p:txBody>
      </p:sp>
      <p:cxnSp>
        <p:nvCxnSpPr>
          <p:cNvPr id="5160" name="Straight Connector 5159">
            <a:extLst>
              <a:ext uri="{FF2B5EF4-FFF2-40B4-BE49-F238E27FC236}">
                <a16:creationId xmlns:a16="http://schemas.microsoft.com/office/drawing/2014/main" id="{5006E81F-9810-F78A-A7C9-3A992E6428F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5162" name="Straight Connector 5161">
            <a:extLst>
              <a:ext uri="{FF2B5EF4-FFF2-40B4-BE49-F238E27FC236}">
                <a16:creationId xmlns:a16="http://schemas.microsoft.com/office/drawing/2014/main" id="{96AC664D-C48F-1EA7-567D-E44E0558752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1993515"/>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5164" name="Straight Connector 5163">
            <a:extLst>
              <a:ext uri="{FF2B5EF4-FFF2-40B4-BE49-F238E27FC236}">
                <a16:creationId xmlns:a16="http://schemas.microsoft.com/office/drawing/2014/main" id="{A0A7B25D-A26D-0CA8-95EE-5FDA23F719E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6368138"/>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pic>
        <p:nvPicPr>
          <p:cNvPr id="5" name="Picture 4">
            <a:extLst>
              <a:ext uri="{FF2B5EF4-FFF2-40B4-BE49-F238E27FC236}">
                <a16:creationId xmlns:a16="http://schemas.microsoft.com/office/drawing/2014/main" id="{B51076C5-C77E-DF1E-2F05-C1F1BEAF1024}"/>
              </a:ext>
            </a:extLst>
          </p:cNvPr>
          <p:cNvPicPr>
            <a:picLocks noChangeAspect="1"/>
          </p:cNvPicPr>
          <p:nvPr/>
        </p:nvPicPr>
        <p:blipFill>
          <a:blip r:embed="rId3"/>
          <a:stretch>
            <a:fillRect/>
          </a:stretch>
        </p:blipFill>
        <p:spPr>
          <a:xfrm>
            <a:off x="1462333" y="2186614"/>
            <a:ext cx="9267333" cy="4170300"/>
          </a:xfrm>
          <a:prstGeom prst="rect">
            <a:avLst/>
          </a:prstGeom>
        </p:spPr>
      </p:pic>
    </p:spTree>
    <p:extLst>
      <p:ext uri="{BB962C8B-B14F-4D97-AF65-F5344CB8AC3E}">
        <p14:creationId xmlns:p14="http://schemas.microsoft.com/office/powerpoint/2010/main" val="309736273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280D12C-347A-B1F5-BE1C-B00DFDDEACF0}"/>
            </a:ext>
          </a:extLst>
        </p:cNvPr>
        <p:cNvGrpSpPr/>
        <p:nvPr/>
      </p:nvGrpSpPr>
      <p:grpSpPr>
        <a:xfrm>
          <a:off x="0" y="0"/>
          <a:ext cx="0" cy="0"/>
          <a:chOff x="0" y="0"/>
          <a:chExt cx="0" cy="0"/>
        </a:xfrm>
      </p:grpSpPr>
      <p:cxnSp>
        <p:nvCxnSpPr>
          <p:cNvPr id="5148" name="Straight Connector 5147">
            <a:extLst>
              <a:ext uri="{FF2B5EF4-FFF2-40B4-BE49-F238E27FC236}">
                <a16:creationId xmlns:a16="http://schemas.microsoft.com/office/drawing/2014/main" id="{0045DA3B-32E0-C0B0-1150-55FEF3D4772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cxnSp>
        <p:nvCxnSpPr>
          <p:cNvPr id="5150" name="Straight Connector 5149">
            <a:extLst>
              <a:ext uri="{FF2B5EF4-FFF2-40B4-BE49-F238E27FC236}">
                <a16:creationId xmlns:a16="http://schemas.microsoft.com/office/drawing/2014/main" id="{1168546A-2D3C-AA95-A5EA-B7426A22C0B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6368138"/>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cxnSp>
        <p:nvCxnSpPr>
          <p:cNvPr id="5152" name="Straight Connector 5151">
            <a:extLst>
              <a:ext uri="{FF2B5EF4-FFF2-40B4-BE49-F238E27FC236}">
                <a16:creationId xmlns:a16="http://schemas.microsoft.com/office/drawing/2014/main" id="{47CB15CB-17AA-1F03-EFD9-4A2B3401B58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cxnSp>
        <p:nvCxnSpPr>
          <p:cNvPr id="5154" name="Straight Connector 5153">
            <a:extLst>
              <a:ext uri="{FF2B5EF4-FFF2-40B4-BE49-F238E27FC236}">
                <a16:creationId xmlns:a16="http://schemas.microsoft.com/office/drawing/2014/main" id="{1B1156EB-E139-EABE-1AFA-97884997F3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sp useBgFill="1">
        <p:nvSpPr>
          <p:cNvPr id="5156" name="Rectangle 5155">
            <a:extLst>
              <a:ext uri="{FF2B5EF4-FFF2-40B4-BE49-F238E27FC236}">
                <a16:creationId xmlns:a16="http://schemas.microsoft.com/office/drawing/2014/main" id="{CF70BFF2-526A-C996-91C9-179E81B63B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58" name="Rectangle 5157">
            <a:extLst>
              <a:ext uri="{FF2B5EF4-FFF2-40B4-BE49-F238E27FC236}">
                <a16:creationId xmlns:a16="http://schemas.microsoft.com/office/drawing/2014/main" id="{F93EA450-6C51-6926-482B-16B63F9F0C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07" y="489855"/>
            <a:ext cx="11147071" cy="1503659"/>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F1D62A4-927F-3379-896B-CCAD45155004}"/>
              </a:ext>
            </a:extLst>
          </p:cNvPr>
          <p:cNvSpPr>
            <a:spLocks noGrp="1"/>
          </p:cNvSpPr>
          <p:nvPr>
            <p:ph type="title"/>
          </p:nvPr>
        </p:nvSpPr>
        <p:spPr>
          <a:xfrm>
            <a:off x="674249" y="682956"/>
            <a:ext cx="10760586" cy="1117458"/>
          </a:xfrm>
        </p:spPr>
        <p:txBody>
          <a:bodyPr vert="horz" lIns="91440" tIns="45720" rIns="91440" bIns="45720" rtlCol="0" anchor="ctr">
            <a:noAutofit/>
          </a:bodyPr>
          <a:lstStyle/>
          <a:p>
            <a:pPr algn="ctr">
              <a:lnSpc>
                <a:spcPct val="90000"/>
              </a:lnSpc>
            </a:pPr>
            <a:r>
              <a:rPr lang="en-US" sz="4400" dirty="0"/>
              <a:t>What is Reported?</a:t>
            </a:r>
          </a:p>
        </p:txBody>
      </p:sp>
      <p:sp>
        <p:nvSpPr>
          <p:cNvPr id="4" name="Slide Number Placeholder 3">
            <a:extLst>
              <a:ext uri="{FF2B5EF4-FFF2-40B4-BE49-F238E27FC236}">
                <a16:creationId xmlns:a16="http://schemas.microsoft.com/office/drawing/2014/main" id="{1E6865AA-F61E-B92C-B12F-3D23A43F1C80}"/>
              </a:ext>
            </a:extLst>
          </p:cNvPr>
          <p:cNvSpPr>
            <a:spLocks noGrp="1"/>
          </p:cNvSpPr>
          <p:nvPr>
            <p:ph type="sldNum" sz="quarter" idx="12"/>
          </p:nvPr>
        </p:nvSpPr>
        <p:spPr>
          <a:xfrm>
            <a:off x="10989591" y="100584"/>
            <a:ext cx="640080" cy="365125"/>
          </a:xfrm>
        </p:spPr>
        <p:txBody>
          <a:bodyPr vert="horz" lIns="91440" tIns="45720" rIns="91440" bIns="45720" rtlCol="0" anchor="ctr">
            <a:normAutofit/>
          </a:bodyPr>
          <a:lstStyle/>
          <a:p>
            <a:pPr>
              <a:spcAft>
                <a:spcPts val="600"/>
              </a:spcAft>
            </a:pPr>
            <a:fld id="{60553ECD-7F6D-420D-93CA-D8D15EB427AC}" type="slidenum">
              <a:rPr lang="en-US" smtClean="0"/>
              <a:pPr>
                <a:spcAft>
                  <a:spcPts val="600"/>
                </a:spcAft>
              </a:pPr>
              <a:t>18</a:t>
            </a:fld>
            <a:endParaRPr lang="en-US"/>
          </a:p>
        </p:txBody>
      </p:sp>
      <p:cxnSp>
        <p:nvCxnSpPr>
          <p:cNvPr id="5160" name="Straight Connector 5159">
            <a:extLst>
              <a:ext uri="{FF2B5EF4-FFF2-40B4-BE49-F238E27FC236}">
                <a16:creationId xmlns:a16="http://schemas.microsoft.com/office/drawing/2014/main" id="{6A01BC44-6543-705B-70A6-10B63FECD5D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5162" name="Straight Connector 5161">
            <a:extLst>
              <a:ext uri="{FF2B5EF4-FFF2-40B4-BE49-F238E27FC236}">
                <a16:creationId xmlns:a16="http://schemas.microsoft.com/office/drawing/2014/main" id="{548FCF2D-0AAC-21F8-D22A-3A9CBDECFC0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1993515"/>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5164" name="Straight Connector 5163">
            <a:extLst>
              <a:ext uri="{FF2B5EF4-FFF2-40B4-BE49-F238E27FC236}">
                <a16:creationId xmlns:a16="http://schemas.microsoft.com/office/drawing/2014/main" id="{74729870-EB9F-D494-DF49-D65A481BC0D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6368138"/>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pic>
        <p:nvPicPr>
          <p:cNvPr id="3" name="Picture 2">
            <a:extLst>
              <a:ext uri="{FF2B5EF4-FFF2-40B4-BE49-F238E27FC236}">
                <a16:creationId xmlns:a16="http://schemas.microsoft.com/office/drawing/2014/main" id="{C9A496BA-E8D5-565B-6B3E-6C8A68E08786}"/>
              </a:ext>
            </a:extLst>
          </p:cNvPr>
          <p:cNvPicPr>
            <a:picLocks noChangeAspect="1"/>
          </p:cNvPicPr>
          <p:nvPr/>
        </p:nvPicPr>
        <p:blipFill>
          <a:blip r:embed="rId3"/>
          <a:stretch>
            <a:fillRect/>
          </a:stretch>
        </p:blipFill>
        <p:spPr>
          <a:xfrm>
            <a:off x="755910" y="2674222"/>
            <a:ext cx="10680180" cy="3204054"/>
          </a:xfrm>
          <a:prstGeom prst="rect">
            <a:avLst/>
          </a:prstGeom>
        </p:spPr>
      </p:pic>
    </p:spTree>
    <p:extLst>
      <p:ext uri="{BB962C8B-B14F-4D97-AF65-F5344CB8AC3E}">
        <p14:creationId xmlns:p14="http://schemas.microsoft.com/office/powerpoint/2010/main" val="373625260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F3D44C0-7A3B-BC22-51E5-130765DE54F5}"/>
            </a:ext>
          </a:extLst>
        </p:cNvPr>
        <p:cNvGrpSpPr/>
        <p:nvPr/>
      </p:nvGrpSpPr>
      <p:grpSpPr>
        <a:xfrm>
          <a:off x="0" y="0"/>
          <a:ext cx="0" cy="0"/>
          <a:chOff x="0" y="0"/>
          <a:chExt cx="0" cy="0"/>
        </a:xfrm>
      </p:grpSpPr>
      <p:cxnSp>
        <p:nvCxnSpPr>
          <p:cNvPr id="5148" name="Straight Connector 5147">
            <a:extLst>
              <a:ext uri="{FF2B5EF4-FFF2-40B4-BE49-F238E27FC236}">
                <a16:creationId xmlns:a16="http://schemas.microsoft.com/office/drawing/2014/main" id="{66498BCF-3581-AFF5-AF35-112051D0B1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cxnSp>
        <p:nvCxnSpPr>
          <p:cNvPr id="5150" name="Straight Connector 5149">
            <a:extLst>
              <a:ext uri="{FF2B5EF4-FFF2-40B4-BE49-F238E27FC236}">
                <a16:creationId xmlns:a16="http://schemas.microsoft.com/office/drawing/2014/main" id="{3D31993D-DCD8-953B-C8E0-38CB7D4E400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6368138"/>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cxnSp>
        <p:nvCxnSpPr>
          <p:cNvPr id="5152" name="Straight Connector 5151">
            <a:extLst>
              <a:ext uri="{FF2B5EF4-FFF2-40B4-BE49-F238E27FC236}">
                <a16:creationId xmlns:a16="http://schemas.microsoft.com/office/drawing/2014/main" id="{D9597649-1A09-0139-F758-146D49D3AF9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cxnSp>
        <p:nvCxnSpPr>
          <p:cNvPr id="5154" name="Straight Connector 5153">
            <a:extLst>
              <a:ext uri="{FF2B5EF4-FFF2-40B4-BE49-F238E27FC236}">
                <a16:creationId xmlns:a16="http://schemas.microsoft.com/office/drawing/2014/main" id="{1C2428AA-0582-AF2F-A8E4-0009419E95A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sp useBgFill="1">
        <p:nvSpPr>
          <p:cNvPr id="5156" name="Rectangle 5155">
            <a:extLst>
              <a:ext uri="{FF2B5EF4-FFF2-40B4-BE49-F238E27FC236}">
                <a16:creationId xmlns:a16="http://schemas.microsoft.com/office/drawing/2014/main" id="{85232298-61AF-080F-987C-FEACC72EDC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58" name="Rectangle 5157">
            <a:extLst>
              <a:ext uri="{FF2B5EF4-FFF2-40B4-BE49-F238E27FC236}">
                <a16:creationId xmlns:a16="http://schemas.microsoft.com/office/drawing/2014/main" id="{24993C52-271E-8FE7-F19C-B2E29DABB2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07" y="489855"/>
            <a:ext cx="11147071" cy="1503659"/>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5E69ECC-452E-035A-9B8F-CA25B459F454}"/>
              </a:ext>
            </a:extLst>
          </p:cNvPr>
          <p:cNvSpPr>
            <a:spLocks noGrp="1"/>
          </p:cNvSpPr>
          <p:nvPr>
            <p:ph type="title"/>
          </p:nvPr>
        </p:nvSpPr>
        <p:spPr>
          <a:xfrm>
            <a:off x="674249" y="682956"/>
            <a:ext cx="10760586" cy="1117458"/>
          </a:xfrm>
        </p:spPr>
        <p:txBody>
          <a:bodyPr vert="horz" lIns="91440" tIns="45720" rIns="91440" bIns="45720" rtlCol="0" anchor="ctr">
            <a:noAutofit/>
          </a:bodyPr>
          <a:lstStyle/>
          <a:p>
            <a:pPr algn="ctr">
              <a:lnSpc>
                <a:spcPct val="90000"/>
              </a:lnSpc>
            </a:pPr>
            <a:r>
              <a:rPr lang="en-US" sz="4400"/>
              <a:t>Guidelines for Reporting Crowd Pilot Studies</a:t>
            </a:r>
            <a:endParaRPr lang="en-US" sz="4400" dirty="0"/>
          </a:p>
        </p:txBody>
      </p:sp>
      <p:sp>
        <p:nvSpPr>
          <p:cNvPr id="4" name="Slide Number Placeholder 3">
            <a:extLst>
              <a:ext uri="{FF2B5EF4-FFF2-40B4-BE49-F238E27FC236}">
                <a16:creationId xmlns:a16="http://schemas.microsoft.com/office/drawing/2014/main" id="{D40F3B19-E3C0-C35B-68DB-DA249CF03F00}"/>
              </a:ext>
            </a:extLst>
          </p:cNvPr>
          <p:cNvSpPr>
            <a:spLocks noGrp="1"/>
          </p:cNvSpPr>
          <p:nvPr>
            <p:ph type="sldNum" sz="quarter" idx="12"/>
          </p:nvPr>
        </p:nvSpPr>
        <p:spPr>
          <a:xfrm>
            <a:off x="10989591" y="100584"/>
            <a:ext cx="640080" cy="365125"/>
          </a:xfrm>
        </p:spPr>
        <p:txBody>
          <a:bodyPr vert="horz" lIns="91440" tIns="45720" rIns="91440" bIns="45720" rtlCol="0" anchor="ctr">
            <a:normAutofit/>
          </a:bodyPr>
          <a:lstStyle/>
          <a:p>
            <a:pPr>
              <a:spcAft>
                <a:spcPts val="600"/>
              </a:spcAft>
            </a:pPr>
            <a:fld id="{60553ECD-7F6D-420D-93CA-D8D15EB427AC}" type="slidenum">
              <a:rPr lang="en-US" smtClean="0"/>
              <a:pPr>
                <a:spcAft>
                  <a:spcPts val="600"/>
                </a:spcAft>
              </a:pPr>
              <a:t>19</a:t>
            </a:fld>
            <a:endParaRPr lang="en-US"/>
          </a:p>
        </p:txBody>
      </p:sp>
      <p:cxnSp>
        <p:nvCxnSpPr>
          <p:cNvPr id="5160" name="Straight Connector 5159">
            <a:extLst>
              <a:ext uri="{FF2B5EF4-FFF2-40B4-BE49-F238E27FC236}">
                <a16:creationId xmlns:a16="http://schemas.microsoft.com/office/drawing/2014/main" id="{522FC29A-AF7E-06AB-15B1-83BB2D7DCA2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5162" name="Straight Connector 5161">
            <a:extLst>
              <a:ext uri="{FF2B5EF4-FFF2-40B4-BE49-F238E27FC236}">
                <a16:creationId xmlns:a16="http://schemas.microsoft.com/office/drawing/2014/main" id="{5379367A-79DB-29D6-1495-575241FADC4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1993515"/>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5164" name="Straight Connector 5163">
            <a:extLst>
              <a:ext uri="{FF2B5EF4-FFF2-40B4-BE49-F238E27FC236}">
                <a16:creationId xmlns:a16="http://schemas.microsoft.com/office/drawing/2014/main" id="{576AF71E-181C-B31D-B5C5-D6C398318C2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6368138"/>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sp>
        <p:nvSpPr>
          <p:cNvPr id="5" name="Content Placeholder 2">
            <a:extLst>
              <a:ext uri="{FF2B5EF4-FFF2-40B4-BE49-F238E27FC236}">
                <a16:creationId xmlns:a16="http://schemas.microsoft.com/office/drawing/2014/main" id="{5B26983A-4A9C-F47A-D4F0-B7223853ACC4}"/>
              </a:ext>
            </a:extLst>
          </p:cNvPr>
          <p:cNvSpPr>
            <a:spLocks noGrp="1"/>
          </p:cNvSpPr>
          <p:nvPr>
            <p:ph idx="1"/>
          </p:nvPr>
        </p:nvSpPr>
        <p:spPr>
          <a:xfrm>
            <a:off x="674248" y="2229709"/>
            <a:ext cx="6783827" cy="3487105"/>
          </a:xfrm>
        </p:spPr>
        <p:txBody>
          <a:bodyPr>
            <a:normAutofit fontScale="92500" lnSpcReduction="10000"/>
          </a:bodyPr>
          <a:lstStyle/>
          <a:p>
            <a:pPr marL="342900" indent="-342900">
              <a:buFont typeface="Courier New" panose="02070309020205020404" pitchFamily="49" charset="0"/>
              <a:buChar char="o"/>
            </a:pPr>
            <a:r>
              <a:rPr lang="en-GB" sz="2800" dirty="0"/>
              <a:t>Transparency: reasons for conducting the crowd pilot studies</a:t>
            </a:r>
          </a:p>
          <a:p>
            <a:pPr marL="342900" indent="-342900">
              <a:buFont typeface="Courier New" panose="02070309020205020404" pitchFamily="49" charset="0"/>
              <a:buChar char="o"/>
            </a:pPr>
            <a:r>
              <a:rPr lang="en-GB" sz="2800" dirty="0"/>
              <a:t>Inform crowd workers about the pilot</a:t>
            </a:r>
          </a:p>
          <a:p>
            <a:pPr marL="342900" indent="-342900">
              <a:buFont typeface="Courier New" panose="02070309020205020404" pitchFamily="49" charset="0"/>
              <a:buChar char="o"/>
            </a:pPr>
            <a:r>
              <a:rPr lang="en-GB" sz="2800" dirty="0"/>
              <a:t>Report number of pilot studies and their extent</a:t>
            </a:r>
          </a:p>
          <a:p>
            <a:pPr marL="342900" indent="-342900">
              <a:buFont typeface="Courier New" panose="02070309020205020404" pitchFamily="49" charset="0"/>
              <a:buChar char="o"/>
            </a:pPr>
            <a:r>
              <a:rPr lang="en-GB" sz="2800" dirty="0"/>
              <a:t>Clearly identify the participants</a:t>
            </a:r>
          </a:p>
          <a:p>
            <a:pPr marL="342900" indent="-342900">
              <a:buFont typeface="Courier New" panose="02070309020205020404" pitchFamily="49" charset="0"/>
              <a:buChar char="o"/>
            </a:pPr>
            <a:r>
              <a:rPr lang="en-GB" sz="2800" dirty="0"/>
              <a:t>Report the key attributes of each crowd pilot study</a:t>
            </a:r>
          </a:p>
          <a:p>
            <a:endParaRPr lang="en-GB" sz="2200" dirty="0"/>
          </a:p>
          <a:p>
            <a:pPr marL="342900" indent="-342900">
              <a:buFont typeface="Courier New" panose="02070309020205020404" pitchFamily="49" charset="0"/>
              <a:buChar char="o"/>
            </a:pPr>
            <a:endParaRPr lang="en-GB" sz="2200" dirty="0"/>
          </a:p>
          <a:p>
            <a:pPr marL="342900" indent="-342900">
              <a:buFont typeface="Courier New" panose="02070309020205020404" pitchFamily="49" charset="0"/>
              <a:buChar char="o"/>
            </a:pPr>
            <a:endParaRPr lang="en-GB" sz="2200" dirty="0"/>
          </a:p>
        </p:txBody>
      </p:sp>
      <p:pic>
        <p:nvPicPr>
          <p:cNvPr id="6" name="Picture 5">
            <a:extLst>
              <a:ext uri="{FF2B5EF4-FFF2-40B4-BE49-F238E27FC236}">
                <a16:creationId xmlns:a16="http://schemas.microsoft.com/office/drawing/2014/main" id="{EC301BE2-F8B2-426F-C318-2178C053C3FB}"/>
              </a:ext>
            </a:extLst>
          </p:cNvPr>
          <p:cNvPicPr>
            <a:picLocks noChangeAspect="1"/>
          </p:cNvPicPr>
          <p:nvPr/>
        </p:nvPicPr>
        <p:blipFill>
          <a:blip r:embed="rId3"/>
          <a:srcRect l="9653" t="9959" r="8889" b="23125"/>
          <a:stretch/>
        </p:blipFill>
        <p:spPr>
          <a:xfrm>
            <a:off x="7684376" y="2635883"/>
            <a:ext cx="3750459" cy="3080931"/>
          </a:xfrm>
          <a:prstGeom prst="rect">
            <a:avLst/>
          </a:prstGeom>
        </p:spPr>
      </p:pic>
    </p:spTree>
    <p:extLst>
      <p:ext uri="{BB962C8B-B14F-4D97-AF65-F5344CB8AC3E}">
        <p14:creationId xmlns:p14="http://schemas.microsoft.com/office/powerpoint/2010/main" val="228278731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108D74AC-B125-4E11-BA53-E9E383966DF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9DC76EBE-FB9D-4054-B5D8-19E3EAFE40B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6368138"/>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7DA568B4-06BE-42A6-A5B6-A0FC251DAE0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ACC85BFE-0D03-41B5-87E4-5FA667FA55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6368138"/>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sp useBgFill="1">
        <p:nvSpPr>
          <p:cNvPr id="19" name="Rectangle 18">
            <a:extLst>
              <a:ext uri="{FF2B5EF4-FFF2-40B4-BE49-F238E27FC236}">
                <a16:creationId xmlns:a16="http://schemas.microsoft.com/office/drawing/2014/main" id="{92B0CFF1-78D7-4A83-A95E-71F9E38316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descr="A green landscape with a mountain and clouds&#10;&#10;Description automatically generated">
            <a:extLst>
              <a:ext uri="{FF2B5EF4-FFF2-40B4-BE49-F238E27FC236}">
                <a16:creationId xmlns:a16="http://schemas.microsoft.com/office/drawing/2014/main" id="{EF15E554-6691-BB77-5D6F-68F4D3023C1B}"/>
              </a:ext>
            </a:extLst>
          </p:cNvPr>
          <p:cNvPicPr>
            <a:picLocks noChangeAspect="1"/>
          </p:cNvPicPr>
          <p:nvPr/>
        </p:nvPicPr>
        <p:blipFill>
          <a:blip r:embed="rId2"/>
          <a:srcRect l="15061" r="42752"/>
          <a:stretch/>
        </p:blipFill>
        <p:spPr>
          <a:xfrm rot="5400000">
            <a:off x="2667001" y="-2667001"/>
            <a:ext cx="6857997" cy="12192000"/>
          </a:xfrm>
          <a:prstGeom prst="rect">
            <a:avLst/>
          </a:prstGeom>
        </p:spPr>
      </p:pic>
      <p:sp>
        <p:nvSpPr>
          <p:cNvPr id="4" name="Slide Number Placeholder 3">
            <a:extLst>
              <a:ext uri="{FF2B5EF4-FFF2-40B4-BE49-F238E27FC236}">
                <a16:creationId xmlns:a16="http://schemas.microsoft.com/office/drawing/2014/main" id="{00A8C199-8C5D-93FC-A227-0C23011C79CA}"/>
              </a:ext>
            </a:extLst>
          </p:cNvPr>
          <p:cNvSpPr>
            <a:spLocks noGrp="1"/>
          </p:cNvSpPr>
          <p:nvPr>
            <p:ph type="sldNum" sz="quarter" idx="12"/>
          </p:nvPr>
        </p:nvSpPr>
        <p:spPr>
          <a:xfrm>
            <a:off x="10989591" y="100584"/>
            <a:ext cx="640080" cy="365125"/>
          </a:xfrm>
        </p:spPr>
        <p:txBody>
          <a:bodyPr vert="horz" lIns="91440" tIns="45720" rIns="91440" bIns="45720" rtlCol="0" anchor="ctr">
            <a:normAutofit/>
          </a:bodyPr>
          <a:lstStyle/>
          <a:p>
            <a:pPr>
              <a:spcAft>
                <a:spcPts val="600"/>
              </a:spcAft>
            </a:pPr>
            <a:fld id="{60553ECD-7F6D-420D-93CA-D8D15EB427AC}" type="slidenum">
              <a:rPr lang="en-US">
                <a:solidFill>
                  <a:srgbClr val="FFFFFF"/>
                </a:solidFill>
              </a:rPr>
              <a:pPr>
                <a:spcAft>
                  <a:spcPts val="600"/>
                </a:spcAft>
              </a:pPr>
              <a:t>2</a:t>
            </a:fld>
            <a:endParaRPr lang="en-US">
              <a:solidFill>
                <a:srgbClr val="FFFFFF"/>
              </a:solidFill>
            </a:endParaRPr>
          </a:p>
        </p:txBody>
      </p:sp>
      <p:sp>
        <p:nvSpPr>
          <p:cNvPr id="9" name="Title 1">
            <a:extLst>
              <a:ext uri="{FF2B5EF4-FFF2-40B4-BE49-F238E27FC236}">
                <a16:creationId xmlns:a16="http://schemas.microsoft.com/office/drawing/2014/main" id="{73878798-A985-DE9E-C238-F08573E6330F}"/>
              </a:ext>
            </a:extLst>
          </p:cNvPr>
          <p:cNvSpPr txBox="1">
            <a:spLocks/>
          </p:cNvSpPr>
          <p:nvPr/>
        </p:nvSpPr>
        <p:spPr>
          <a:xfrm>
            <a:off x="463623" y="465709"/>
            <a:ext cx="11261725" cy="1497012"/>
          </a:xfrm>
          <a:prstGeom prst="rect">
            <a:avLst/>
          </a:prstGeom>
        </p:spPr>
        <p:txBody>
          <a:bodyPr vert="horz" lIns="91440" tIns="45720" rIns="91440" bIns="45720" rtlCol="0" anchor="b">
            <a:noAutofit/>
          </a:bodyPr>
          <a:lstStyle>
            <a:lvl1pPr algn="l" defTabSz="914400" rtl="0" eaLnBrk="1" latinLnBrk="0" hangingPunct="1">
              <a:lnSpc>
                <a:spcPct val="100000"/>
              </a:lnSpc>
              <a:spcBef>
                <a:spcPct val="0"/>
              </a:spcBef>
              <a:buNone/>
              <a:defRPr sz="6600" kern="1200">
                <a:solidFill>
                  <a:schemeClr val="tx1"/>
                </a:solidFill>
                <a:latin typeface="+mj-lt"/>
                <a:ea typeface="+mj-ea"/>
                <a:cs typeface="+mj-cs"/>
              </a:defRPr>
            </a:lvl1pPr>
          </a:lstStyle>
          <a:p>
            <a:pPr algn="ctr"/>
            <a:r>
              <a:rPr lang="en-US" sz="5400" dirty="0"/>
              <a:t>Identify this point of interest! </a:t>
            </a:r>
          </a:p>
        </p:txBody>
      </p:sp>
    </p:spTree>
    <p:extLst>
      <p:ext uri="{BB962C8B-B14F-4D97-AF65-F5344CB8AC3E}">
        <p14:creationId xmlns:p14="http://schemas.microsoft.com/office/powerpoint/2010/main" val="41801481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AFB190D-6957-9C8F-FEEE-1A38B303C183}"/>
            </a:ext>
          </a:extLst>
        </p:cNvPr>
        <p:cNvGrpSpPr/>
        <p:nvPr/>
      </p:nvGrpSpPr>
      <p:grpSpPr>
        <a:xfrm>
          <a:off x="0" y="0"/>
          <a:ext cx="0" cy="0"/>
          <a:chOff x="0" y="0"/>
          <a:chExt cx="0" cy="0"/>
        </a:xfrm>
      </p:grpSpPr>
      <p:sp useBgFill="1">
        <p:nvSpPr>
          <p:cNvPr id="5170" name="Rectangle 5169">
            <a:extLst>
              <a:ext uri="{FF2B5EF4-FFF2-40B4-BE49-F238E27FC236}">
                <a16:creationId xmlns:a16="http://schemas.microsoft.com/office/drawing/2014/main" id="{612EE356-A629-4F1A-9BAD-E21B3B10D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72" name="Rectangle 5171">
            <a:extLst>
              <a:ext uri="{FF2B5EF4-FFF2-40B4-BE49-F238E27FC236}">
                <a16:creationId xmlns:a16="http://schemas.microsoft.com/office/drawing/2014/main" id="{28B7ED41-F3D7-4286-AD0B-B4A216D7E1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3410" y="489853"/>
            <a:ext cx="3990149" cy="5858102"/>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6B3B020-43D5-F527-0C0F-56778CA00D9A}"/>
              </a:ext>
            </a:extLst>
          </p:cNvPr>
          <p:cNvSpPr>
            <a:spLocks noGrp="1"/>
          </p:cNvSpPr>
          <p:nvPr>
            <p:ph type="title"/>
          </p:nvPr>
        </p:nvSpPr>
        <p:spPr>
          <a:xfrm>
            <a:off x="717802" y="1383237"/>
            <a:ext cx="3555211" cy="4071334"/>
          </a:xfrm>
        </p:spPr>
        <p:txBody>
          <a:bodyPr vert="horz" lIns="91440" tIns="45720" rIns="91440" bIns="45720" rtlCol="0" anchor="ctr">
            <a:normAutofit/>
          </a:bodyPr>
          <a:lstStyle/>
          <a:p>
            <a:pPr algn="ctr">
              <a:lnSpc>
                <a:spcPct val="90000"/>
              </a:lnSpc>
            </a:pPr>
            <a:r>
              <a:rPr lang="en-US" sz="4400" dirty="0"/>
              <a:t>Key Attributes of Crowd Pilot Studies</a:t>
            </a:r>
          </a:p>
        </p:txBody>
      </p:sp>
      <p:sp>
        <p:nvSpPr>
          <p:cNvPr id="4" name="Slide Number Placeholder 3">
            <a:extLst>
              <a:ext uri="{FF2B5EF4-FFF2-40B4-BE49-F238E27FC236}">
                <a16:creationId xmlns:a16="http://schemas.microsoft.com/office/drawing/2014/main" id="{4AE44D0D-C1FA-B3E4-A646-6F40973A44CA}"/>
              </a:ext>
            </a:extLst>
          </p:cNvPr>
          <p:cNvSpPr>
            <a:spLocks noGrp="1"/>
          </p:cNvSpPr>
          <p:nvPr>
            <p:ph type="sldNum" sz="quarter" idx="12"/>
          </p:nvPr>
        </p:nvSpPr>
        <p:spPr>
          <a:xfrm>
            <a:off x="10989591" y="100584"/>
            <a:ext cx="640080" cy="365125"/>
          </a:xfrm>
        </p:spPr>
        <p:txBody>
          <a:bodyPr vert="horz" lIns="91440" tIns="45720" rIns="91440" bIns="45720" rtlCol="0">
            <a:normAutofit/>
          </a:bodyPr>
          <a:lstStyle/>
          <a:p>
            <a:pPr>
              <a:spcAft>
                <a:spcPts val="600"/>
              </a:spcAft>
            </a:pPr>
            <a:fld id="{60553ECD-7F6D-420D-93CA-D8D15EB427AC}" type="slidenum">
              <a:rPr lang="en-US" smtClean="0"/>
              <a:pPr>
                <a:spcAft>
                  <a:spcPts val="600"/>
                </a:spcAft>
              </a:pPr>
              <a:t>20</a:t>
            </a:fld>
            <a:endParaRPr lang="en-US"/>
          </a:p>
        </p:txBody>
      </p:sp>
      <p:cxnSp>
        <p:nvCxnSpPr>
          <p:cNvPr id="5174" name="Straight Connector 5173">
            <a:extLst>
              <a:ext uri="{FF2B5EF4-FFF2-40B4-BE49-F238E27FC236}">
                <a16:creationId xmlns:a16="http://schemas.microsoft.com/office/drawing/2014/main" id="{0317483B-E60B-4F41-9448-D757B9FCD21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5176" name="Straight Connector 5175">
            <a:extLst>
              <a:ext uri="{FF2B5EF4-FFF2-40B4-BE49-F238E27FC236}">
                <a16:creationId xmlns:a16="http://schemas.microsoft.com/office/drawing/2014/main" id="{2EB44B66-1945-4638-8E9A-4F49493D7F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6368138"/>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graphicFrame>
        <p:nvGraphicFramePr>
          <p:cNvPr id="5166" name="Content Placeholder 2">
            <a:extLst>
              <a:ext uri="{FF2B5EF4-FFF2-40B4-BE49-F238E27FC236}">
                <a16:creationId xmlns:a16="http://schemas.microsoft.com/office/drawing/2014/main" id="{0F58726C-C183-24B2-20AA-D067FC85C57B}"/>
              </a:ext>
            </a:extLst>
          </p:cNvPr>
          <p:cNvGraphicFramePr>
            <a:graphicFrameLocks noGrp="1"/>
          </p:cNvGraphicFramePr>
          <p:nvPr>
            <p:ph idx="1"/>
            <p:extLst>
              <p:ext uri="{D42A27DB-BD31-4B8C-83A1-F6EECF244321}">
                <p14:modId xmlns:p14="http://schemas.microsoft.com/office/powerpoint/2010/main" val="3017970893"/>
              </p:ext>
            </p:extLst>
          </p:nvPr>
        </p:nvGraphicFramePr>
        <p:xfrm>
          <a:off x="4796496" y="636527"/>
          <a:ext cx="6833175" cy="558494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4966613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4B8CA6D-2104-57D6-3089-DE85BDB2C45C}"/>
            </a:ext>
          </a:extLst>
        </p:cNvPr>
        <p:cNvGrpSpPr/>
        <p:nvPr/>
      </p:nvGrpSpPr>
      <p:grpSpPr>
        <a:xfrm>
          <a:off x="0" y="0"/>
          <a:ext cx="0" cy="0"/>
          <a:chOff x="0" y="0"/>
          <a:chExt cx="0" cy="0"/>
        </a:xfrm>
      </p:grpSpPr>
      <p:cxnSp>
        <p:nvCxnSpPr>
          <p:cNvPr id="5148" name="Straight Connector 5147">
            <a:extLst>
              <a:ext uri="{FF2B5EF4-FFF2-40B4-BE49-F238E27FC236}">
                <a16:creationId xmlns:a16="http://schemas.microsoft.com/office/drawing/2014/main" id="{2CA912EC-0E42-D139-B726-5EB549A7627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cxnSp>
        <p:nvCxnSpPr>
          <p:cNvPr id="5150" name="Straight Connector 5149">
            <a:extLst>
              <a:ext uri="{FF2B5EF4-FFF2-40B4-BE49-F238E27FC236}">
                <a16:creationId xmlns:a16="http://schemas.microsoft.com/office/drawing/2014/main" id="{092B1811-F241-4CCC-869F-6CFA4E4C74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6368138"/>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cxnSp>
        <p:nvCxnSpPr>
          <p:cNvPr id="5152" name="Straight Connector 5151">
            <a:extLst>
              <a:ext uri="{FF2B5EF4-FFF2-40B4-BE49-F238E27FC236}">
                <a16:creationId xmlns:a16="http://schemas.microsoft.com/office/drawing/2014/main" id="{FB0C1793-D59A-F6BB-1F15-48898427F80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cxnSp>
        <p:nvCxnSpPr>
          <p:cNvPr id="5154" name="Straight Connector 5153">
            <a:extLst>
              <a:ext uri="{FF2B5EF4-FFF2-40B4-BE49-F238E27FC236}">
                <a16:creationId xmlns:a16="http://schemas.microsoft.com/office/drawing/2014/main" id="{10A581FD-2AF8-3C3A-EAC9-577CCC5E8B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sp useBgFill="1">
        <p:nvSpPr>
          <p:cNvPr id="5156" name="Rectangle 5155">
            <a:extLst>
              <a:ext uri="{FF2B5EF4-FFF2-40B4-BE49-F238E27FC236}">
                <a16:creationId xmlns:a16="http://schemas.microsoft.com/office/drawing/2014/main" id="{FBE2BD60-3DE4-F85C-5278-934C00B1D3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58" name="Rectangle 5157">
            <a:extLst>
              <a:ext uri="{FF2B5EF4-FFF2-40B4-BE49-F238E27FC236}">
                <a16:creationId xmlns:a16="http://schemas.microsoft.com/office/drawing/2014/main" id="{BDBC7577-0840-7A08-E30D-59E4B773B2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07" y="489855"/>
            <a:ext cx="11147071" cy="1503659"/>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50FED22-CB12-F4C0-83FA-EEE33E0E515F}"/>
              </a:ext>
            </a:extLst>
          </p:cNvPr>
          <p:cNvSpPr>
            <a:spLocks noGrp="1"/>
          </p:cNvSpPr>
          <p:nvPr>
            <p:ph type="title"/>
          </p:nvPr>
        </p:nvSpPr>
        <p:spPr>
          <a:xfrm>
            <a:off x="674249" y="682956"/>
            <a:ext cx="10760586" cy="1117458"/>
          </a:xfrm>
        </p:spPr>
        <p:txBody>
          <a:bodyPr vert="horz" lIns="91440" tIns="45720" rIns="91440" bIns="45720" rtlCol="0" anchor="ctr">
            <a:noAutofit/>
          </a:bodyPr>
          <a:lstStyle/>
          <a:p>
            <a:pPr algn="ctr">
              <a:lnSpc>
                <a:spcPct val="90000"/>
              </a:lnSpc>
            </a:pPr>
            <a:r>
              <a:rPr lang="en-GB" sz="4400" dirty="0"/>
              <a:t>Reporting at the minimum!</a:t>
            </a:r>
            <a:endParaRPr lang="en-US" sz="4400" dirty="0"/>
          </a:p>
        </p:txBody>
      </p:sp>
      <p:sp>
        <p:nvSpPr>
          <p:cNvPr id="4" name="Slide Number Placeholder 3">
            <a:extLst>
              <a:ext uri="{FF2B5EF4-FFF2-40B4-BE49-F238E27FC236}">
                <a16:creationId xmlns:a16="http://schemas.microsoft.com/office/drawing/2014/main" id="{DD339AE4-2499-8398-B040-F790684BDD98}"/>
              </a:ext>
            </a:extLst>
          </p:cNvPr>
          <p:cNvSpPr>
            <a:spLocks noGrp="1"/>
          </p:cNvSpPr>
          <p:nvPr>
            <p:ph type="sldNum" sz="quarter" idx="12"/>
          </p:nvPr>
        </p:nvSpPr>
        <p:spPr>
          <a:xfrm>
            <a:off x="10989591" y="100584"/>
            <a:ext cx="640080" cy="365125"/>
          </a:xfrm>
        </p:spPr>
        <p:txBody>
          <a:bodyPr vert="horz" lIns="91440" tIns="45720" rIns="91440" bIns="45720" rtlCol="0" anchor="ctr">
            <a:normAutofit/>
          </a:bodyPr>
          <a:lstStyle/>
          <a:p>
            <a:pPr>
              <a:spcAft>
                <a:spcPts val="600"/>
              </a:spcAft>
            </a:pPr>
            <a:fld id="{60553ECD-7F6D-420D-93CA-D8D15EB427AC}" type="slidenum">
              <a:rPr lang="en-US" smtClean="0"/>
              <a:pPr>
                <a:spcAft>
                  <a:spcPts val="600"/>
                </a:spcAft>
              </a:pPr>
              <a:t>21</a:t>
            </a:fld>
            <a:endParaRPr lang="en-US"/>
          </a:p>
        </p:txBody>
      </p:sp>
      <p:cxnSp>
        <p:nvCxnSpPr>
          <p:cNvPr id="5160" name="Straight Connector 5159">
            <a:extLst>
              <a:ext uri="{FF2B5EF4-FFF2-40B4-BE49-F238E27FC236}">
                <a16:creationId xmlns:a16="http://schemas.microsoft.com/office/drawing/2014/main" id="{A4902BF2-41B3-F1E8-BA0B-176E8EB2C4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5162" name="Straight Connector 5161">
            <a:extLst>
              <a:ext uri="{FF2B5EF4-FFF2-40B4-BE49-F238E27FC236}">
                <a16:creationId xmlns:a16="http://schemas.microsoft.com/office/drawing/2014/main" id="{BAA181B4-68C7-BA0C-7956-B5C46E4A4BC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1993515"/>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5164" name="Straight Connector 5163">
            <a:extLst>
              <a:ext uri="{FF2B5EF4-FFF2-40B4-BE49-F238E27FC236}">
                <a16:creationId xmlns:a16="http://schemas.microsoft.com/office/drawing/2014/main" id="{135DD09C-A68F-E970-E7C7-3EA823997ED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6368138"/>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pic>
        <p:nvPicPr>
          <p:cNvPr id="8" name="Content Placeholder 5">
            <a:extLst>
              <a:ext uri="{FF2B5EF4-FFF2-40B4-BE49-F238E27FC236}">
                <a16:creationId xmlns:a16="http://schemas.microsoft.com/office/drawing/2014/main" id="{973D8DDB-E45E-9062-DE72-CDEE7C2A14C2}"/>
              </a:ext>
            </a:extLst>
          </p:cNvPr>
          <p:cNvPicPr>
            <a:picLocks noChangeAspect="1"/>
          </p:cNvPicPr>
          <p:nvPr/>
        </p:nvPicPr>
        <p:blipFill>
          <a:blip r:embed="rId3">
            <a:alphaModFix/>
          </a:blip>
          <a:stretch>
            <a:fillRect/>
          </a:stretch>
        </p:blipFill>
        <p:spPr>
          <a:xfrm>
            <a:off x="1516900" y="2535223"/>
            <a:ext cx="9158200" cy="801340"/>
          </a:xfrm>
          <a:prstGeom prst="rect">
            <a:avLst/>
          </a:prstGeom>
          <a:ln w="228600" cap="sq" cmpd="thickThin">
            <a:solidFill>
              <a:srgbClr val="000000"/>
            </a:solidFill>
            <a:prstDash val="solid"/>
            <a:miter lim="800000"/>
          </a:ln>
          <a:effectLst>
            <a:innerShdw blurRad="76200">
              <a:srgbClr val="000000"/>
            </a:innerShdw>
          </a:effectLst>
        </p:spPr>
      </p:pic>
      <p:pic>
        <p:nvPicPr>
          <p:cNvPr id="11" name="Picture 10">
            <a:extLst>
              <a:ext uri="{FF2B5EF4-FFF2-40B4-BE49-F238E27FC236}">
                <a16:creationId xmlns:a16="http://schemas.microsoft.com/office/drawing/2014/main" id="{5C49D78A-B24C-DCDC-757D-C97F3A378ADA}"/>
              </a:ext>
            </a:extLst>
          </p:cNvPr>
          <p:cNvPicPr>
            <a:picLocks noChangeAspect="1"/>
          </p:cNvPicPr>
          <p:nvPr/>
        </p:nvPicPr>
        <p:blipFill>
          <a:blip r:embed="rId4"/>
          <a:srcRect l="17569" t="9959" r="17847" b="24167"/>
          <a:stretch/>
        </p:blipFill>
        <p:spPr>
          <a:xfrm>
            <a:off x="4959131" y="3826425"/>
            <a:ext cx="2190822" cy="2234630"/>
          </a:xfrm>
          <a:prstGeom prst="rect">
            <a:avLst/>
          </a:prstGeom>
        </p:spPr>
      </p:pic>
    </p:spTree>
    <p:extLst>
      <p:ext uri="{BB962C8B-B14F-4D97-AF65-F5344CB8AC3E}">
        <p14:creationId xmlns:p14="http://schemas.microsoft.com/office/powerpoint/2010/main" val="319528984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A043A41-7E30-DC39-720E-F1574078454D}"/>
            </a:ext>
          </a:extLst>
        </p:cNvPr>
        <p:cNvGrpSpPr/>
        <p:nvPr/>
      </p:nvGrpSpPr>
      <p:grpSpPr>
        <a:xfrm>
          <a:off x="0" y="0"/>
          <a:ext cx="0" cy="0"/>
          <a:chOff x="0" y="0"/>
          <a:chExt cx="0" cy="0"/>
        </a:xfrm>
      </p:grpSpPr>
      <p:cxnSp>
        <p:nvCxnSpPr>
          <p:cNvPr id="5148" name="Straight Connector 5147">
            <a:extLst>
              <a:ext uri="{FF2B5EF4-FFF2-40B4-BE49-F238E27FC236}">
                <a16:creationId xmlns:a16="http://schemas.microsoft.com/office/drawing/2014/main" id="{B577942C-C5D8-A150-C8EE-2B4EED2704D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cxnSp>
        <p:nvCxnSpPr>
          <p:cNvPr id="5150" name="Straight Connector 5149">
            <a:extLst>
              <a:ext uri="{FF2B5EF4-FFF2-40B4-BE49-F238E27FC236}">
                <a16:creationId xmlns:a16="http://schemas.microsoft.com/office/drawing/2014/main" id="{88F3B34C-B7D8-F11C-8344-346B5DBDED4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6368138"/>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cxnSp>
        <p:nvCxnSpPr>
          <p:cNvPr id="5152" name="Straight Connector 5151">
            <a:extLst>
              <a:ext uri="{FF2B5EF4-FFF2-40B4-BE49-F238E27FC236}">
                <a16:creationId xmlns:a16="http://schemas.microsoft.com/office/drawing/2014/main" id="{8672BAD8-104F-CC89-54D2-2FDBBE31DB4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cxnSp>
        <p:nvCxnSpPr>
          <p:cNvPr id="5154" name="Straight Connector 5153">
            <a:extLst>
              <a:ext uri="{FF2B5EF4-FFF2-40B4-BE49-F238E27FC236}">
                <a16:creationId xmlns:a16="http://schemas.microsoft.com/office/drawing/2014/main" id="{A6352F8C-5620-DF4C-0773-A6106E3B9CF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sp useBgFill="1">
        <p:nvSpPr>
          <p:cNvPr id="5156" name="Rectangle 5155">
            <a:extLst>
              <a:ext uri="{FF2B5EF4-FFF2-40B4-BE49-F238E27FC236}">
                <a16:creationId xmlns:a16="http://schemas.microsoft.com/office/drawing/2014/main" id="{D42FB354-E193-BA0C-EFC4-0FB2FE2A79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58" name="Rectangle 5157">
            <a:extLst>
              <a:ext uri="{FF2B5EF4-FFF2-40B4-BE49-F238E27FC236}">
                <a16:creationId xmlns:a16="http://schemas.microsoft.com/office/drawing/2014/main" id="{9D96603A-6B3E-7A7C-7C1D-10AFE37017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07" y="489855"/>
            <a:ext cx="11147071" cy="1503659"/>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FF27D0C-9F10-C634-3AD7-F077D919234E}"/>
              </a:ext>
            </a:extLst>
          </p:cNvPr>
          <p:cNvSpPr>
            <a:spLocks noGrp="1"/>
          </p:cNvSpPr>
          <p:nvPr>
            <p:ph type="title"/>
          </p:nvPr>
        </p:nvSpPr>
        <p:spPr>
          <a:xfrm>
            <a:off x="674249" y="682956"/>
            <a:ext cx="10760586" cy="1117458"/>
          </a:xfrm>
        </p:spPr>
        <p:txBody>
          <a:bodyPr vert="horz" lIns="91440" tIns="45720" rIns="91440" bIns="45720" rtlCol="0" anchor="ctr">
            <a:noAutofit/>
          </a:bodyPr>
          <a:lstStyle/>
          <a:p>
            <a:pPr algn="ctr">
              <a:lnSpc>
                <a:spcPct val="90000"/>
              </a:lnSpc>
            </a:pPr>
            <a:r>
              <a:rPr lang="en-GB" sz="4800" dirty="0"/>
              <a:t>The State of Crowd Pilot Study Reporting</a:t>
            </a:r>
            <a:endParaRPr lang="en-US" sz="4800" dirty="0"/>
          </a:p>
        </p:txBody>
      </p:sp>
      <p:sp>
        <p:nvSpPr>
          <p:cNvPr id="4" name="Slide Number Placeholder 3">
            <a:extLst>
              <a:ext uri="{FF2B5EF4-FFF2-40B4-BE49-F238E27FC236}">
                <a16:creationId xmlns:a16="http://schemas.microsoft.com/office/drawing/2014/main" id="{B218ABEE-DC6A-016A-9CF1-6E7CB7C286A2}"/>
              </a:ext>
            </a:extLst>
          </p:cNvPr>
          <p:cNvSpPr>
            <a:spLocks noGrp="1"/>
          </p:cNvSpPr>
          <p:nvPr>
            <p:ph type="sldNum" sz="quarter" idx="12"/>
          </p:nvPr>
        </p:nvSpPr>
        <p:spPr>
          <a:xfrm>
            <a:off x="10989591" y="100584"/>
            <a:ext cx="640080" cy="365125"/>
          </a:xfrm>
        </p:spPr>
        <p:txBody>
          <a:bodyPr vert="horz" lIns="91440" tIns="45720" rIns="91440" bIns="45720" rtlCol="0" anchor="ctr">
            <a:normAutofit/>
          </a:bodyPr>
          <a:lstStyle/>
          <a:p>
            <a:pPr>
              <a:spcAft>
                <a:spcPts val="600"/>
              </a:spcAft>
            </a:pPr>
            <a:fld id="{60553ECD-7F6D-420D-93CA-D8D15EB427AC}" type="slidenum">
              <a:rPr lang="en-US" smtClean="0"/>
              <a:pPr>
                <a:spcAft>
                  <a:spcPts val="600"/>
                </a:spcAft>
              </a:pPr>
              <a:t>22</a:t>
            </a:fld>
            <a:endParaRPr lang="en-US"/>
          </a:p>
        </p:txBody>
      </p:sp>
      <p:cxnSp>
        <p:nvCxnSpPr>
          <p:cNvPr id="5160" name="Straight Connector 5159">
            <a:extLst>
              <a:ext uri="{FF2B5EF4-FFF2-40B4-BE49-F238E27FC236}">
                <a16:creationId xmlns:a16="http://schemas.microsoft.com/office/drawing/2014/main" id="{A23749E9-9FB7-0618-2064-0655B8A07BE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5162" name="Straight Connector 5161">
            <a:extLst>
              <a:ext uri="{FF2B5EF4-FFF2-40B4-BE49-F238E27FC236}">
                <a16:creationId xmlns:a16="http://schemas.microsoft.com/office/drawing/2014/main" id="{60E330F3-A7F5-33B4-8D07-E9AE7561241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1993515"/>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5164" name="Straight Connector 5163">
            <a:extLst>
              <a:ext uri="{FF2B5EF4-FFF2-40B4-BE49-F238E27FC236}">
                <a16:creationId xmlns:a16="http://schemas.microsoft.com/office/drawing/2014/main" id="{2238A2BE-1109-8421-2BB0-B07694AC5A5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6368138"/>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sp>
        <p:nvSpPr>
          <p:cNvPr id="7" name="Content Placeholder 2">
            <a:extLst>
              <a:ext uri="{FF2B5EF4-FFF2-40B4-BE49-F238E27FC236}">
                <a16:creationId xmlns:a16="http://schemas.microsoft.com/office/drawing/2014/main" id="{B64D37BB-B675-FC93-EC81-CFFC0EC1E458}"/>
              </a:ext>
            </a:extLst>
          </p:cNvPr>
          <p:cNvSpPr>
            <a:spLocks noGrp="1"/>
          </p:cNvSpPr>
          <p:nvPr>
            <p:ph idx="1"/>
          </p:nvPr>
        </p:nvSpPr>
        <p:spPr>
          <a:xfrm>
            <a:off x="674249" y="2652546"/>
            <a:ext cx="7998264" cy="3149367"/>
          </a:xfrm>
        </p:spPr>
        <p:txBody>
          <a:bodyPr>
            <a:normAutofit/>
          </a:bodyPr>
          <a:lstStyle/>
          <a:p>
            <a:r>
              <a:rPr lang="en-GB" b="1" dirty="0"/>
              <a:t>RQ1</a:t>
            </a:r>
            <a:r>
              <a:rPr lang="en-GB" dirty="0"/>
              <a:t>: Why are crowd pilot studies typically conducted?</a:t>
            </a:r>
            <a:br>
              <a:rPr lang="en-GB" dirty="0"/>
            </a:br>
            <a:r>
              <a:rPr lang="en-GB" b="1" dirty="0"/>
              <a:t>RQ2</a:t>
            </a:r>
            <a:r>
              <a:rPr lang="en-GB" dirty="0"/>
              <a:t>: How are crowd pilot studies typically reported?</a:t>
            </a:r>
            <a:br>
              <a:rPr lang="en-GB" dirty="0"/>
            </a:br>
            <a:r>
              <a:rPr lang="en-GB" b="1" dirty="0"/>
              <a:t>RQ3</a:t>
            </a:r>
            <a:r>
              <a:rPr lang="en-GB" dirty="0"/>
              <a:t>: What do crowd pilot studies report?</a:t>
            </a:r>
            <a:br>
              <a:rPr lang="en-GB" dirty="0"/>
            </a:br>
            <a:r>
              <a:rPr lang="en-GB" b="1" dirty="0"/>
              <a:t>RQ4</a:t>
            </a:r>
            <a:r>
              <a:rPr lang="en-GB" dirty="0"/>
              <a:t>: What makes a “good” crowd pilot study?</a:t>
            </a:r>
            <a:br>
              <a:rPr lang="en-GB" dirty="0"/>
            </a:br>
            <a:r>
              <a:rPr lang="en-GB" b="1" dirty="0"/>
              <a:t>RQ5</a:t>
            </a:r>
            <a:r>
              <a:rPr lang="en-GB" dirty="0"/>
              <a:t>: What are the factors that promote or obstruct reporting crowd pilot studies?</a:t>
            </a:r>
            <a:br>
              <a:rPr lang="en-GB" dirty="0"/>
            </a:br>
            <a:r>
              <a:rPr lang="en-GB" b="1" dirty="0"/>
              <a:t>RQ6</a:t>
            </a:r>
            <a:r>
              <a:rPr lang="en-GB" dirty="0"/>
              <a:t>: How can crowd pilot studies be facilitated with platform-specific features?</a:t>
            </a:r>
          </a:p>
        </p:txBody>
      </p:sp>
      <p:sp>
        <p:nvSpPr>
          <p:cNvPr id="3" name="TextBox 2">
            <a:extLst>
              <a:ext uri="{FF2B5EF4-FFF2-40B4-BE49-F238E27FC236}">
                <a16:creationId xmlns:a16="http://schemas.microsoft.com/office/drawing/2014/main" id="{3D54A40B-FADD-1EE8-E831-A9D3A9349DD9}"/>
              </a:ext>
            </a:extLst>
          </p:cNvPr>
          <p:cNvSpPr txBox="1"/>
          <p:nvPr/>
        </p:nvSpPr>
        <p:spPr>
          <a:xfrm rot="21053068">
            <a:off x="482752" y="3171300"/>
            <a:ext cx="11046833" cy="1569660"/>
          </a:xfrm>
          <a:prstGeom prst="rect">
            <a:avLst/>
          </a:prstGeom>
        </p:spPr>
        <p:style>
          <a:lnRef idx="3">
            <a:schemeClr val="lt1"/>
          </a:lnRef>
          <a:fillRef idx="1">
            <a:schemeClr val="dk1"/>
          </a:fillRef>
          <a:effectRef idx="1">
            <a:schemeClr val="dk1"/>
          </a:effectRef>
          <a:fontRef idx="minor">
            <a:schemeClr val="lt1"/>
          </a:fontRef>
        </p:style>
        <p:txBody>
          <a:bodyPr wrap="square" rtlCol="0">
            <a:spAutoFit/>
          </a:bodyPr>
          <a:lstStyle/>
          <a:p>
            <a:pPr lvl="4"/>
            <a:r>
              <a:rPr lang="en-GB" sz="4800" dirty="0"/>
              <a:t>Read our paper to </a:t>
            </a:r>
          </a:p>
          <a:p>
            <a:pPr lvl="4"/>
            <a:r>
              <a:rPr lang="en-GB" sz="4800" dirty="0"/>
              <a:t>find out more!</a:t>
            </a:r>
          </a:p>
        </p:txBody>
      </p:sp>
      <p:pic>
        <p:nvPicPr>
          <p:cNvPr id="7170" name="Picture 2" descr="qr-code for edu.nl/9btca">
            <a:extLst>
              <a:ext uri="{FF2B5EF4-FFF2-40B4-BE49-F238E27FC236}">
                <a16:creationId xmlns:a16="http://schemas.microsoft.com/office/drawing/2014/main" id="{02D39AC5-0AFA-AB49-9FE1-44A80B46F8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40449" y="2878151"/>
            <a:ext cx="3049142" cy="32968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061353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Video 29" descr="Hand Drawn Floating Icons">
            <a:extLst>
              <a:ext uri="{FF2B5EF4-FFF2-40B4-BE49-F238E27FC236}">
                <a16:creationId xmlns:a16="http://schemas.microsoft.com/office/drawing/2014/main" id="{EB168102-3CAA-7135-0254-D5488B0CA5FF}"/>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t="284" r="-1" b="-1"/>
          <a:stretch/>
        </p:blipFill>
        <p:spPr>
          <a:xfrm>
            <a:off x="0" y="-1"/>
            <a:ext cx="12188952" cy="6857337"/>
          </a:xfrm>
          <a:prstGeom prst="rect">
            <a:avLst/>
          </a:prstGeom>
        </p:spPr>
      </p:pic>
      <p:pic>
        <p:nvPicPr>
          <p:cNvPr id="3" name="Picture 2" descr="A picture containing text, person, person, white&#10;&#10;Description automatically generated">
            <a:extLst>
              <a:ext uri="{FF2B5EF4-FFF2-40B4-BE49-F238E27FC236}">
                <a16:creationId xmlns:a16="http://schemas.microsoft.com/office/drawing/2014/main" id="{625FEBA2-1A55-80F3-6912-BFBC5140405D}"/>
              </a:ext>
            </a:extLst>
          </p:cNvPr>
          <p:cNvPicPr>
            <a:picLocks noChangeAspect="1"/>
          </p:cNvPicPr>
          <p:nvPr/>
        </p:nvPicPr>
        <p:blipFill>
          <a:blip r:embed="rId6"/>
          <a:stretch>
            <a:fillRect/>
          </a:stretch>
        </p:blipFill>
        <p:spPr>
          <a:xfrm>
            <a:off x="4796853" y="4214374"/>
            <a:ext cx="2361875" cy="2361875"/>
          </a:xfrm>
          <a:prstGeom prst="rect">
            <a:avLst/>
          </a:prstGeom>
        </p:spPr>
      </p:pic>
      <p:sp>
        <p:nvSpPr>
          <p:cNvPr id="4" name="Rectangle 3">
            <a:extLst>
              <a:ext uri="{FF2B5EF4-FFF2-40B4-BE49-F238E27FC236}">
                <a16:creationId xmlns:a16="http://schemas.microsoft.com/office/drawing/2014/main" id="{48FF812D-7B98-8E4D-9E5E-80DB22422FA3}"/>
              </a:ext>
            </a:extLst>
          </p:cNvPr>
          <p:cNvSpPr/>
          <p:nvPr/>
        </p:nvSpPr>
        <p:spPr>
          <a:xfrm>
            <a:off x="7387840" y="4672334"/>
            <a:ext cx="4572000" cy="1365502"/>
          </a:xfrm>
          <a:prstGeom prst="rect">
            <a:avLst/>
          </a:prstGeom>
        </p:spPr>
        <p:txBody>
          <a:bodyPr>
            <a:spAutoFit/>
          </a:bodyPr>
          <a:lstStyle/>
          <a:p>
            <a:pPr marL="548640" marR="0" lvl="1" indent="-91440" algn="l" defTabSz="914400" rtl="0" eaLnBrk="1" fontAlgn="auto" latinLnBrk="0" hangingPunct="1">
              <a:lnSpc>
                <a:spcPct val="90000"/>
              </a:lnSpc>
              <a:spcBef>
                <a:spcPts val="1200"/>
              </a:spcBef>
              <a:spcAft>
                <a:spcPts val="200"/>
              </a:spcAft>
              <a:buClr>
                <a:srgbClr val="1CADE4"/>
              </a:buClr>
              <a:buSzPct val="100000"/>
              <a:buFont typeface="Tw Cen MT" panose="020B0602020104020603" pitchFamily="34" charset="0"/>
              <a:buChar char=" "/>
              <a:tabLst/>
              <a:defRPr/>
            </a:pPr>
            <a:r>
              <a:rPr kumimoji="0" lang="nl-NL" sz="2200" b="0" i="0" u="none" strike="noStrike" kern="1200" cap="none" spc="0" normalizeH="0" baseline="0" noProof="0" dirty="0">
                <a:ln>
                  <a:noFill/>
                </a:ln>
                <a:solidFill>
                  <a:prstClr val="black"/>
                </a:solidFill>
                <a:effectLst/>
                <a:uLnTx/>
                <a:uFillTx/>
                <a:latin typeface="Avenir Book" panose="02000503020000020003" pitchFamily="2" charset="0"/>
                <a:ea typeface="+mn-ea"/>
                <a:cs typeface="+mn-cs"/>
              </a:rPr>
              <a:t> </a:t>
            </a:r>
            <a:r>
              <a:rPr kumimoji="0" lang="nl-NL" sz="2200" b="0" i="0" u="none" strike="noStrike" kern="1200" cap="none" spc="0" normalizeH="0" baseline="0" noProof="0" dirty="0" err="1">
                <a:ln>
                  <a:noFill/>
                </a:ln>
                <a:solidFill>
                  <a:prstClr val="black"/>
                </a:solidFill>
                <a:effectLst/>
                <a:uLnTx/>
                <a:uFillTx/>
                <a:latin typeface="Avenir Book" panose="02000503020000020003" pitchFamily="2" charset="0"/>
                <a:ea typeface="+mn-ea"/>
                <a:cs typeface="+mn-cs"/>
              </a:rPr>
              <a:t>U.K.Gadiraju@tudelft.nl</a:t>
            </a:r>
            <a:endParaRPr kumimoji="0" lang="en-DE" sz="2200" b="0" i="0" u="none" strike="noStrike" kern="1200" cap="none" spc="0" normalizeH="0" baseline="0" noProof="0" dirty="0">
              <a:ln>
                <a:noFill/>
              </a:ln>
              <a:solidFill>
                <a:prstClr val="black"/>
              </a:solidFill>
              <a:effectLst/>
              <a:uLnTx/>
              <a:uFillTx/>
              <a:latin typeface="Avenir Book" panose="02000503020000020003" pitchFamily="2" charset="0"/>
              <a:ea typeface="+mn-ea"/>
              <a:cs typeface="+mn-cs"/>
            </a:endParaRPr>
          </a:p>
          <a:p>
            <a:pPr marL="548640" marR="0" lvl="1" indent="-91440" algn="l" defTabSz="914400" rtl="0" eaLnBrk="1" fontAlgn="auto" latinLnBrk="0" hangingPunct="1">
              <a:lnSpc>
                <a:spcPct val="90000"/>
              </a:lnSpc>
              <a:spcBef>
                <a:spcPts val="1200"/>
              </a:spcBef>
              <a:spcAft>
                <a:spcPts val="200"/>
              </a:spcAft>
              <a:buClr>
                <a:srgbClr val="1CADE4"/>
              </a:buClr>
              <a:buSzPct val="100000"/>
              <a:buFont typeface="Tw Cen MT" panose="020B0602020104020603" pitchFamily="34" charset="0"/>
              <a:buChar char=" "/>
              <a:tabLst/>
              <a:defRPr/>
            </a:pPr>
            <a:r>
              <a:rPr kumimoji="0" lang="en-DE" sz="2200" b="0" i="0" u="none" strike="noStrike" kern="1200" cap="none" spc="0" normalizeH="0" baseline="0" noProof="0" dirty="0">
                <a:ln>
                  <a:noFill/>
                </a:ln>
                <a:solidFill>
                  <a:prstClr val="black"/>
                </a:solidFill>
                <a:effectLst/>
                <a:uLnTx/>
                <a:uFillTx/>
                <a:latin typeface="Avenir Book" panose="02000503020000020003" pitchFamily="2" charset="0"/>
                <a:ea typeface="+mn-ea"/>
                <a:cs typeface="+mn-cs"/>
              </a:rPr>
              <a:t> https://ujwalgadiraju.com</a:t>
            </a:r>
          </a:p>
          <a:p>
            <a:pPr marL="91440" marR="0" lvl="0" indent="-91440" algn="l" defTabSz="914400" rtl="0" eaLnBrk="1" fontAlgn="auto" latinLnBrk="0" hangingPunct="1">
              <a:lnSpc>
                <a:spcPct val="90000"/>
              </a:lnSpc>
              <a:spcBef>
                <a:spcPts val="1200"/>
              </a:spcBef>
              <a:spcAft>
                <a:spcPts val="200"/>
              </a:spcAft>
              <a:buClr>
                <a:srgbClr val="1CADE4"/>
              </a:buClr>
              <a:buSzPct val="100000"/>
              <a:buFont typeface="Tw Cen MT" panose="020B0602020104020603" pitchFamily="34" charset="0"/>
              <a:buChar char=" "/>
              <a:tabLst/>
              <a:defRPr/>
            </a:pPr>
            <a:r>
              <a:rPr kumimoji="0" lang="en-DE" sz="2200" b="0" i="0" u="none" strike="noStrike" kern="1200" cap="none" spc="0" normalizeH="0" baseline="0" noProof="0" dirty="0">
                <a:ln>
                  <a:noFill/>
                </a:ln>
                <a:solidFill>
                  <a:prstClr val="black"/>
                </a:solidFill>
                <a:effectLst/>
                <a:uLnTx/>
                <a:uFillTx/>
                <a:latin typeface="Avenir Book" panose="02000503020000020003" pitchFamily="2" charset="0"/>
                <a:ea typeface="+mn-ea"/>
                <a:cs typeface="+mn-cs"/>
              </a:rPr>
              <a:t>      @UJLAW  </a:t>
            </a:r>
          </a:p>
        </p:txBody>
      </p:sp>
      <p:pic>
        <p:nvPicPr>
          <p:cNvPr id="5" name="Picture 2">
            <a:extLst>
              <a:ext uri="{FF2B5EF4-FFF2-40B4-BE49-F238E27FC236}">
                <a16:creationId xmlns:a16="http://schemas.microsoft.com/office/drawing/2014/main" id="{5FDB5656-ACAB-A1E5-29BF-1897CCEA2AA1}"/>
              </a:ext>
            </a:extLst>
          </p:cNvPr>
          <p:cNvPicPr>
            <a:picLocks noChangeAspect="1" noChangeArrowheads="1"/>
          </p:cNvPicPr>
          <p:nvPr/>
        </p:nvPicPr>
        <p:blipFill>
          <a:blip r:embed="rId7">
            <a:biLevel thresh="75000"/>
            <a:extLst>
              <a:ext uri="{28A0092B-C50C-407E-A947-70E740481C1C}">
                <a14:useLocalDpi xmlns:a14="http://schemas.microsoft.com/office/drawing/2010/main" val="0"/>
              </a:ext>
            </a:extLst>
          </a:blip>
          <a:srcRect/>
          <a:stretch>
            <a:fillRect/>
          </a:stretch>
        </p:blipFill>
        <p:spPr bwMode="auto">
          <a:xfrm>
            <a:off x="7441665" y="5594117"/>
            <a:ext cx="508420" cy="418198"/>
          </a:xfrm>
          <a:prstGeom prst="rect">
            <a:avLst/>
          </a:prstGeom>
          <a:noFill/>
          <a:extLst>
            <a:ext uri="{909E8E84-426E-40DD-AFC4-6F175D3DCCD1}">
              <a14:hiddenFill xmlns:a14="http://schemas.microsoft.com/office/drawing/2010/main">
                <a:solidFill>
                  <a:srgbClr val="FFFFFF"/>
                </a:solidFill>
              </a14:hiddenFill>
            </a:ext>
          </a:extLst>
        </p:spPr>
      </p:pic>
      <p:pic>
        <p:nvPicPr>
          <p:cNvPr id="6" name="Graphic 5" descr="Envelope with solid fill">
            <a:extLst>
              <a:ext uri="{FF2B5EF4-FFF2-40B4-BE49-F238E27FC236}">
                <a16:creationId xmlns:a16="http://schemas.microsoft.com/office/drawing/2014/main" id="{BAEB3971-00A6-0438-F2C1-980A0806197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378315" y="4493325"/>
            <a:ext cx="629024" cy="629024"/>
          </a:xfrm>
          <a:prstGeom prst="rect">
            <a:avLst/>
          </a:prstGeom>
        </p:spPr>
      </p:pic>
      <p:pic>
        <p:nvPicPr>
          <p:cNvPr id="7" name="Graphic 6" descr="Web design with solid fill">
            <a:extLst>
              <a:ext uri="{FF2B5EF4-FFF2-40B4-BE49-F238E27FC236}">
                <a16:creationId xmlns:a16="http://schemas.microsoft.com/office/drawing/2014/main" id="{117C0D9C-A5D7-92C5-9439-F09A6E830853}"/>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381363" y="4986846"/>
            <a:ext cx="629024" cy="629024"/>
          </a:xfrm>
          <a:prstGeom prst="rect">
            <a:avLst/>
          </a:prstGeom>
        </p:spPr>
      </p:pic>
      <p:pic>
        <p:nvPicPr>
          <p:cNvPr id="9" name="Picture 8" descr="A picture containing logo&#10;&#10;Description automatically generated">
            <a:extLst>
              <a:ext uri="{FF2B5EF4-FFF2-40B4-BE49-F238E27FC236}">
                <a16:creationId xmlns:a16="http://schemas.microsoft.com/office/drawing/2014/main" id="{A7564EC9-7A22-1630-A8CB-8469C3ECABD3}"/>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0" y="0"/>
            <a:ext cx="4236846" cy="1987656"/>
          </a:xfrm>
          <a:prstGeom prst="rect">
            <a:avLst/>
          </a:prstGeom>
        </p:spPr>
      </p:pic>
    </p:spTree>
    <p:extLst>
      <p:ext uri="{BB962C8B-B14F-4D97-AF65-F5344CB8AC3E}">
        <p14:creationId xmlns:p14="http://schemas.microsoft.com/office/powerpoint/2010/main" val="36824168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966" fill="hold"/>
                                        <p:tgtEl>
                                          <p:spTgt spid="30"/>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30"/>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30"/>
                                        </p:tgtEl>
                                      </p:cBhvr>
                                    </p:cmd>
                                  </p:childTnLst>
                                </p:cTn>
                              </p:par>
                            </p:childTnLst>
                          </p:cTn>
                        </p:par>
                      </p:childTnLst>
                    </p:cTn>
                  </p:par>
                </p:childTnLst>
              </p:cTn>
              <p:nextCondLst>
                <p:cond evt="onClick" delay="0">
                  <p:tgtEl>
                    <p:spTgt spid="30"/>
                  </p:tgtEl>
                </p:cond>
              </p:nextCondLst>
            </p:seq>
            <p:video>
              <p:cMediaNode mute="1">
                <p:cTn id="12" repeatCount="indefinite" fill="hold" display="0">
                  <p:stCondLst>
                    <p:cond delay="indefinite"/>
                  </p:stCondLst>
                </p:cTn>
                <p:tgtEl>
                  <p:spTgt spid="30"/>
                </p:tgtEl>
              </p:cMediaNode>
            </p:vide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3AC1DA0-5366-57D0-67D5-A5F8525765B8}"/>
            </a:ext>
          </a:extLst>
        </p:cNvPr>
        <p:cNvGrpSpPr/>
        <p:nvPr/>
      </p:nvGrpSpPr>
      <p:grpSpPr>
        <a:xfrm>
          <a:off x="0" y="0"/>
          <a:ext cx="0" cy="0"/>
          <a:chOff x="0" y="0"/>
          <a:chExt cx="0" cy="0"/>
        </a:xfrm>
      </p:grpSpPr>
      <p:cxnSp>
        <p:nvCxnSpPr>
          <p:cNvPr id="5148" name="Straight Connector 5147">
            <a:extLst>
              <a:ext uri="{FF2B5EF4-FFF2-40B4-BE49-F238E27FC236}">
                <a16:creationId xmlns:a16="http://schemas.microsoft.com/office/drawing/2014/main" id="{53C6BB9F-3293-49A8-ADB2-DA22CE442EE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cxnSp>
        <p:nvCxnSpPr>
          <p:cNvPr id="5150" name="Straight Connector 5149">
            <a:extLst>
              <a:ext uri="{FF2B5EF4-FFF2-40B4-BE49-F238E27FC236}">
                <a16:creationId xmlns:a16="http://schemas.microsoft.com/office/drawing/2014/main" id="{2503F137-647A-A7EC-9E51-B6EB957D705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6368138"/>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cxnSp>
        <p:nvCxnSpPr>
          <p:cNvPr id="5152" name="Straight Connector 5151">
            <a:extLst>
              <a:ext uri="{FF2B5EF4-FFF2-40B4-BE49-F238E27FC236}">
                <a16:creationId xmlns:a16="http://schemas.microsoft.com/office/drawing/2014/main" id="{4515AC26-936F-4AA2-FB7F-C2F9C84EEA2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cxnSp>
        <p:nvCxnSpPr>
          <p:cNvPr id="5154" name="Straight Connector 5153">
            <a:extLst>
              <a:ext uri="{FF2B5EF4-FFF2-40B4-BE49-F238E27FC236}">
                <a16:creationId xmlns:a16="http://schemas.microsoft.com/office/drawing/2014/main" id="{E09DAC31-09D4-11EA-9D5F-F0E9F94F34D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sp useBgFill="1">
        <p:nvSpPr>
          <p:cNvPr id="5156" name="Rectangle 5155">
            <a:extLst>
              <a:ext uri="{FF2B5EF4-FFF2-40B4-BE49-F238E27FC236}">
                <a16:creationId xmlns:a16="http://schemas.microsoft.com/office/drawing/2014/main" id="{FCE356E3-588F-705F-CEB4-AEC674B945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58" name="Rectangle 5157">
            <a:extLst>
              <a:ext uri="{FF2B5EF4-FFF2-40B4-BE49-F238E27FC236}">
                <a16:creationId xmlns:a16="http://schemas.microsoft.com/office/drawing/2014/main" id="{7D785754-9748-9CC4-1C94-FD7D1A68B8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07" y="489855"/>
            <a:ext cx="11147071" cy="1503659"/>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493D082-3424-1962-B4D5-F1CFC339AE51}"/>
              </a:ext>
            </a:extLst>
          </p:cNvPr>
          <p:cNvSpPr>
            <a:spLocks noGrp="1"/>
          </p:cNvSpPr>
          <p:nvPr>
            <p:ph type="title"/>
          </p:nvPr>
        </p:nvSpPr>
        <p:spPr>
          <a:xfrm>
            <a:off x="674249" y="682956"/>
            <a:ext cx="10760586" cy="1117458"/>
          </a:xfrm>
        </p:spPr>
        <p:txBody>
          <a:bodyPr vert="horz" lIns="91440" tIns="45720" rIns="91440" bIns="45720" rtlCol="0" anchor="ctr">
            <a:noAutofit/>
          </a:bodyPr>
          <a:lstStyle/>
          <a:p>
            <a:pPr algn="ctr">
              <a:lnSpc>
                <a:spcPct val="90000"/>
              </a:lnSpc>
            </a:pPr>
            <a:r>
              <a:rPr lang="en-GB" sz="4800" dirty="0"/>
              <a:t>Corpus Screening Procedure</a:t>
            </a:r>
            <a:endParaRPr lang="en-US" sz="4800" dirty="0"/>
          </a:p>
        </p:txBody>
      </p:sp>
      <p:sp>
        <p:nvSpPr>
          <p:cNvPr id="4" name="Slide Number Placeholder 3">
            <a:extLst>
              <a:ext uri="{FF2B5EF4-FFF2-40B4-BE49-F238E27FC236}">
                <a16:creationId xmlns:a16="http://schemas.microsoft.com/office/drawing/2014/main" id="{EA2823D5-2EC0-BA87-1A7B-C6D15AA49F80}"/>
              </a:ext>
            </a:extLst>
          </p:cNvPr>
          <p:cNvSpPr>
            <a:spLocks noGrp="1"/>
          </p:cNvSpPr>
          <p:nvPr>
            <p:ph type="sldNum" sz="quarter" idx="12"/>
          </p:nvPr>
        </p:nvSpPr>
        <p:spPr>
          <a:xfrm>
            <a:off x="10989591" y="100584"/>
            <a:ext cx="640080" cy="365125"/>
          </a:xfrm>
        </p:spPr>
        <p:txBody>
          <a:bodyPr vert="horz" lIns="91440" tIns="45720" rIns="91440" bIns="45720" rtlCol="0" anchor="ctr">
            <a:normAutofit/>
          </a:bodyPr>
          <a:lstStyle/>
          <a:p>
            <a:pPr>
              <a:spcAft>
                <a:spcPts val="600"/>
              </a:spcAft>
            </a:pPr>
            <a:fld id="{60553ECD-7F6D-420D-93CA-D8D15EB427AC}" type="slidenum">
              <a:rPr lang="en-US" smtClean="0"/>
              <a:pPr>
                <a:spcAft>
                  <a:spcPts val="600"/>
                </a:spcAft>
              </a:pPr>
              <a:t>24</a:t>
            </a:fld>
            <a:endParaRPr lang="en-US"/>
          </a:p>
        </p:txBody>
      </p:sp>
      <p:cxnSp>
        <p:nvCxnSpPr>
          <p:cNvPr id="5160" name="Straight Connector 5159">
            <a:extLst>
              <a:ext uri="{FF2B5EF4-FFF2-40B4-BE49-F238E27FC236}">
                <a16:creationId xmlns:a16="http://schemas.microsoft.com/office/drawing/2014/main" id="{DD6CC282-EB3B-97E4-DD56-A0DA87ADA51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5162" name="Straight Connector 5161">
            <a:extLst>
              <a:ext uri="{FF2B5EF4-FFF2-40B4-BE49-F238E27FC236}">
                <a16:creationId xmlns:a16="http://schemas.microsoft.com/office/drawing/2014/main" id="{39FADA50-FB7B-1ADA-8AEB-FB49E9BA86C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1993515"/>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5164" name="Straight Connector 5163">
            <a:extLst>
              <a:ext uri="{FF2B5EF4-FFF2-40B4-BE49-F238E27FC236}">
                <a16:creationId xmlns:a16="http://schemas.microsoft.com/office/drawing/2014/main" id="{E4F1FA87-7F45-97AF-0107-371C6A7C393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6368138"/>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pic>
        <p:nvPicPr>
          <p:cNvPr id="8" name="Picture 7" descr="A diagram of a diagram&#10;&#10;Description automatically generated">
            <a:extLst>
              <a:ext uri="{FF2B5EF4-FFF2-40B4-BE49-F238E27FC236}">
                <a16:creationId xmlns:a16="http://schemas.microsoft.com/office/drawing/2014/main" id="{47813E8A-939A-E6D2-9B67-95BD32F9E78F}"/>
              </a:ext>
            </a:extLst>
          </p:cNvPr>
          <p:cNvPicPr>
            <a:picLocks noChangeAspect="1"/>
          </p:cNvPicPr>
          <p:nvPr/>
        </p:nvPicPr>
        <p:blipFill>
          <a:blip r:embed="rId3">
            <a:alphaModFix/>
          </a:blip>
          <a:stretch>
            <a:fillRect/>
          </a:stretch>
        </p:blipFill>
        <p:spPr>
          <a:xfrm>
            <a:off x="522465" y="2483369"/>
            <a:ext cx="11147070" cy="3176914"/>
          </a:xfrm>
          <a:prstGeom prst="rect">
            <a:avLst/>
          </a:prstGeom>
        </p:spPr>
      </p:pic>
    </p:spTree>
    <p:extLst>
      <p:ext uri="{BB962C8B-B14F-4D97-AF65-F5344CB8AC3E}">
        <p14:creationId xmlns:p14="http://schemas.microsoft.com/office/powerpoint/2010/main" val="211907845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9E3AF4B-ED17-C5EF-5ED6-FAFCBE88D203}"/>
            </a:ext>
          </a:extLst>
        </p:cNvPr>
        <p:cNvGrpSpPr/>
        <p:nvPr/>
      </p:nvGrpSpPr>
      <p:grpSpPr>
        <a:xfrm>
          <a:off x="0" y="0"/>
          <a:ext cx="0" cy="0"/>
          <a:chOff x="0" y="0"/>
          <a:chExt cx="0" cy="0"/>
        </a:xfrm>
      </p:grpSpPr>
      <p:cxnSp>
        <p:nvCxnSpPr>
          <p:cNvPr id="5148" name="Straight Connector 5147">
            <a:extLst>
              <a:ext uri="{FF2B5EF4-FFF2-40B4-BE49-F238E27FC236}">
                <a16:creationId xmlns:a16="http://schemas.microsoft.com/office/drawing/2014/main" id="{EBF60F80-CB74-E298-A6FA-069BCE189D4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cxnSp>
        <p:nvCxnSpPr>
          <p:cNvPr id="5150" name="Straight Connector 5149">
            <a:extLst>
              <a:ext uri="{FF2B5EF4-FFF2-40B4-BE49-F238E27FC236}">
                <a16:creationId xmlns:a16="http://schemas.microsoft.com/office/drawing/2014/main" id="{F61B02D1-4366-203E-6151-F60D65436BC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6368138"/>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cxnSp>
        <p:nvCxnSpPr>
          <p:cNvPr id="5152" name="Straight Connector 5151">
            <a:extLst>
              <a:ext uri="{FF2B5EF4-FFF2-40B4-BE49-F238E27FC236}">
                <a16:creationId xmlns:a16="http://schemas.microsoft.com/office/drawing/2014/main" id="{F0D519A5-2A96-E6A3-1E00-E266A8120D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cxnSp>
        <p:nvCxnSpPr>
          <p:cNvPr id="5154" name="Straight Connector 5153">
            <a:extLst>
              <a:ext uri="{FF2B5EF4-FFF2-40B4-BE49-F238E27FC236}">
                <a16:creationId xmlns:a16="http://schemas.microsoft.com/office/drawing/2014/main" id="{936CDF4C-CB26-D8EF-1D0E-10AD62DA83D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sp useBgFill="1">
        <p:nvSpPr>
          <p:cNvPr id="5156" name="Rectangle 5155">
            <a:extLst>
              <a:ext uri="{FF2B5EF4-FFF2-40B4-BE49-F238E27FC236}">
                <a16:creationId xmlns:a16="http://schemas.microsoft.com/office/drawing/2014/main" id="{D1702654-3E26-3A17-D6B6-12BB67D27F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58" name="Rectangle 5157">
            <a:extLst>
              <a:ext uri="{FF2B5EF4-FFF2-40B4-BE49-F238E27FC236}">
                <a16:creationId xmlns:a16="http://schemas.microsoft.com/office/drawing/2014/main" id="{CBC00BC1-BB8D-DF9D-2243-DFCC18B967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07" y="489855"/>
            <a:ext cx="11147071" cy="1503659"/>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D26C80E-FBB3-D709-EEC3-1D03A80AC00C}"/>
              </a:ext>
            </a:extLst>
          </p:cNvPr>
          <p:cNvSpPr>
            <a:spLocks noGrp="1"/>
          </p:cNvSpPr>
          <p:nvPr>
            <p:ph type="title"/>
          </p:nvPr>
        </p:nvSpPr>
        <p:spPr>
          <a:xfrm>
            <a:off x="674249" y="682956"/>
            <a:ext cx="10760586" cy="1117458"/>
          </a:xfrm>
        </p:spPr>
        <p:txBody>
          <a:bodyPr vert="horz" lIns="91440" tIns="45720" rIns="91440" bIns="45720" rtlCol="0" anchor="ctr">
            <a:noAutofit/>
          </a:bodyPr>
          <a:lstStyle/>
          <a:p>
            <a:pPr algn="ctr">
              <a:lnSpc>
                <a:spcPct val="90000"/>
              </a:lnSpc>
            </a:pPr>
            <a:r>
              <a:rPr lang="en-US" sz="4800" dirty="0"/>
              <a:t>Conference Venues &amp; Journals</a:t>
            </a:r>
          </a:p>
        </p:txBody>
      </p:sp>
      <p:sp>
        <p:nvSpPr>
          <p:cNvPr id="4" name="Slide Number Placeholder 3">
            <a:extLst>
              <a:ext uri="{FF2B5EF4-FFF2-40B4-BE49-F238E27FC236}">
                <a16:creationId xmlns:a16="http://schemas.microsoft.com/office/drawing/2014/main" id="{B0A1807F-C4EA-C866-78B3-0B3A623A4656}"/>
              </a:ext>
            </a:extLst>
          </p:cNvPr>
          <p:cNvSpPr>
            <a:spLocks noGrp="1"/>
          </p:cNvSpPr>
          <p:nvPr>
            <p:ph type="sldNum" sz="quarter" idx="12"/>
          </p:nvPr>
        </p:nvSpPr>
        <p:spPr>
          <a:xfrm>
            <a:off x="10989591" y="100584"/>
            <a:ext cx="640080" cy="365125"/>
          </a:xfrm>
        </p:spPr>
        <p:txBody>
          <a:bodyPr vert="horz" lIns="91440" tIns="45720" rIns="91440" bIns="45720" rtlCol="0" anchor="ctr">
            <a:normAutofit/>
          </a:bodyPr>
          <a:lstStyle/>
          <a:p>
            <a:pPr>
              <a:spcAft>
                <a:spcPts val="600"/>
              </a:spcAft>
            </a:pPr>
            <a:fld id="{60553ECD-7F6D-420D-93CA-D8D15EB427AC}" type="slidenum">
              <a:rPr lang="en-US" smtClean="0"/>
              <a:pPr>
                <a:spcAft>
                  <a:spcPts val="600"/>
                </a:spcAft>
              </a:pPr>
              <a:t>25</a:t>
            </a:fld>
            <a:endParaRPr lang="en-US"/>
          </a:p>
        </p:txBody>
      </p:sp>
      <p:cxnSp>
        <p:nvCxnSpPr>
          <p:cNvPr id="5160" name="Straight Connector 5159">
            <a:extLst>
              <a:ext uri="{FF2B5EF4-FFF2-40B4-BE49-F238E27FC236}">
                <a16:creationId xmlns:a16="http://schemas.microsoft.com/office/drawing/2014/main" id="{D991EB02-7963-F56D-2C2B-D57E42F8CF3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5162" name="Straight Connector 5161">
            <a:extLst>
              <a:ext uri="{FF2B5EF4-FFF2-40B4-BE49-F238E27FC236}">
                <a16:creationId xmlns:a16="http://schemas.microsoft.com/office/drawing/2014/main" id="{63EC3C13-DC61-C9D1-62AF-9A38479BE2B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1993515"/>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5164" name="Straight Connector 5163">
            <a:extLst>
              <a:ext uri="{FF2B5EF4-FFF2-40B4-BE49-F238E27FC236}">
                <a16:creationId xmlns:a16="http://schemas.microsoft.com/office/drawing/2014/main" id="{6896590B-9337-E191-E458-77B9FFA39AF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6368138"/>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pic>
        <p:nvPicPr>
          <p:cNvPr id="5" name="Picture 4" descr="A graph with numbers and letters&#10;&#10;Description automatically generated">
            <a:extLst>
              <a:ext uri="{FF2B5EF4-FFF2-40B4-BE49-F238E27FC236}">
                <a16:creationId xmlns:a16="http://schemas.microsoft.com/office/drawing/2014/main" id="{95525B05-7974-7F1E-203D-A6C42B68C955}"/>
              </a:ext>
            </a:extLst>
          </p:cNvPr>
          <p:cNvPicPr>
            <a:picLocks noChangeAspect="1"/>
          </p:cNvPicPr>
          <p:nvPr/>
        </p:nvPicPr>
        <p:blipFill>
          <a:blip r:embed="rId3"/>
          <a:stretch>
            <a:fillRect/>
          </a:stretch>
        </p:blipFill>
        <p:spPr>
          <a:xfrm>
            <a:off x="259199" y="2270033"/>
            <a:ext cx="11590685" cy="3435383"/>
          </a:xfrm>
          <a:prstGeom prst="rect">
            <a:avLst/>
          </a:prstGeom>
        </p:spPr>
      </p:pic>
    </p:spTree>
    <p:extLst>
      <p:ext uri="{BB962C8B-B14F-4D97-AF65-F5344CB8AC3E}">
        <p14:creationId xmlns:p14="http://schemas.microsoft.com/office/powerpoint/2010/main" val="342652057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BDA6D97-4CA9-55B7-6405-73350911E95F}"/>
            </a:ext>
          </a:extLst>
        </p:cNvPr>
        <p:cNvGrpSpPr/>
        <p:nvPr/>
      </p:nvGrpSpPr>
      <p:grpSpPr>
        <a:xfrm>
          <a:off x="0" y="0"/>
          <a:ext cx="0" cy="0"/>
          <a:chOff x="0" y="0"/>
          <a:chExt cx="0" cy="0"/>
        </a:xfrm>
      </p:grpSpPr>
      <p:cxnSp>
        <p:nvCxnSpPr>
          <p:cNvPr id="5148" name="Straight Connector 5147">
            <a:extLst>
              <a:ext uri="{FF2B5EF4-FFF2-40B4-BE49-F238E27FC236}">
                <a16:creationId xmlns:a16="http://schemas.microsoft.com/office/drawing/2014/main" id="{6C859F60-0EAB-95BC-DEDF-CEC26B81CC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cxnSp>
        <p:nvCxnSpPr>
          <p:cNvPr id="5150" name="Straight Connector 5149">
            <a:extLst>
              <a:ext uri="{FF2B5EF4-FFF2-40B4-BE49-F238E27FC236}">
                <a16:creationId xmlns:a16="http://schemas.microsoft.com/office/drawing/2014/main" id="{31AF8E4B-8034-1A25-10FA-3DC2219E65B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6368138"/>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cxnSp>
        <p:nvCxnSpPr>
          <p:cNvPr id="5152" name="Straight Connector 5151">
            <a:extLst>
              <a:ext uri="{FF2B5EF4-FFF2-40B4-BE49-F238E27FC236}">
                <a16:creationId xmlns:a16="http://schemas.microsoft.com/office/drawing/2014/main" id="{0E0CF939-43C4-3325-55DB-5DF71B2C258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cxnSp>
        <p:nvCxnSpPr>
          <p:cNvPr id="5154" name="Straight Connector 5153">
            <a:extLst>
              <a:ext uri="{FF2B5EF4-FFF2-40B4-BE49-F238E27FC236}">
                <a16:creationId xmlns:a16="http://schemas.microsoft.com/office/drawing/2014/main" id="{918F7342-1B1C-8650-7297-D421142F1EF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sp useBgFill="1">
        <p:nvSpPr>
          <p:cNvPr id="5156" name="Rectangle 5155">
            <a:extLst>
              <a:ext uri="{FF2B5EF4-FFF2-40B4-BE49-F238E27FC236}">
                <a16:creationId xmlns:a16="http://schemas.microsoft.com/office/drawing/2014/main" id="{3141A98A-2C2D-8A8D-C9D4-75964E8A29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58" name="Rectangle 5157">
            <a:extLst>
              <a:ext uri="{FF2B5EF4-FFF2-40B4-BE49-F238E27FC236}">
                <a16:creationId xmlns:a16="http://schemas.microsoft.com/office/drawing/2014/main" id="{28758EB9-66D8-DDB9-E591-E22B556635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07" y="489855"/>
            <a:ext cx="11147071" cy="1503659"/>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661885D-7C88-DD82-114D-A99231CF9CCB}"/>
              </a:ext>
            </a:extLst>
          </p:cNvPr>
          <p:cNvSpPr>
            <a:spLocks noGrp="1"/>
          </p:cNvSpPr>
          <p:nvPr>
            <p:ph type="title"/>
          </p:nvPr>
        </p:nvSpPr>
        <p:spPr>
          <a:xfrm>
            <a:off x="674249" y="682956"/>
            <a:ext cx="10760586" cy="1117458"/>
          </a:xfrm>
        </p:spPr>
        <p:txBody>
          <a:bodyPr vert="horz" lIns="91440" tIns="45720" rIns="91440" bIns="45720" rtlCol="0" anchor="ctr">
            <a:noAutofit/>
          </a:bodyPr>
          <a:lstStyle/>
          <a:p>
            <a:pPr algn="ctr">
              <a:lnSpc>
                <a:spcPct val="90000"/>
              </a:lnSpc>
            </a:pPr>
            <a:r>
              <a:rPr lang="en-US" sz="4800"/>
              <a:t>What makes a “good” pilot study?</a:t>
            </a:r>
            <a:endParaRPr lang="en-US" sz="4800" dirty="0"/>
          </a:p>
        </p:txBody>
      </p:sp>
      <p:sp>
        <p:nvSpPr>
          <p:cNvPr id="4" name="Slide Number Placeholder 3">
            <a:extLst>
              <a:ext uri="{FF2B5EF4-FFF2-40B4-BE49-F238E27FC236}">
                <a16:creationId xmlns:a16="http://schemas.microsoft.com/office/drawing/2014/main" id="{50031583-F04E-424F-3FF2-542BE19B89DA}"/>
              </a:ext>
            </a:extLst>
          </p:cNvPr>
          <p:cNvSpPr>
            <a:spLocks noGrp="1"/>
          </p:cNvSpPr>
          <p:nvPr>
            <p:ph type="sldNum" sz="quarter" idx="12"/>
          </p:nvPr>
        </p:nvSpPr>
        <p:spPr>
          <a:xfrm>
            <a:off x="10989591" y="100584"/>
            <a:ext cx="640080" cy="365125"/>
          </a:xfrm>
        </p:spPr>
        <p:txBody>
          <a:bodyPr vert="horz" lIns="91440" tIns="45720" rIns="91440" bIns="45720" rtlCol="0" anchor="ctr">
            <a:normAutofit/>
          </a:bodyPr>
          <a:lstStyle/>
          <a:p>
            <a:pPr>
              <a:spcAft>
                <a:spcPts val="600"/>
              </a:spcAft>
            </a:pPr>
            <a:fld id="{60553ECD-7F6D-420D-93CA-D8D15EB427AC}" type="slidenum">
              <a:rPr lang="en-US" smtClean="0"/>
              <a:pPr>
                <a:spcAft>
                  <a:spcPts val="600"/>
                </a:spcAft>
              </a:pPr>
              <a:t>26</a:t>
            </a:fld>
            <a:endParaRPr lang="en-US"/>
          </a:p>
        </p:txBody>
      </p:sp>
      <p:cxnSp>
        <p:nvCxnSpPr>
          <p:cNvPr id="5160" name="Straight Connector 5159">
            <a:extLst>
              <a:ext uri="{FF2B5EF4-FFF2-40B4-BE49-F238E27FC236}">
                <a16:creationId xmlns:a16="http://schemas.microsoft.com/office/drawing/2014/main" id="{72A53E71-EF1F-6932-D835-31A5BBAE70D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5162" name="Straight Connector 5161">
            <a:extLst>
              <a:ext uri="{FF2B5EF4-FFF2-40B4-BE49-F238E27FC236}">
                <a16:creationId xmlns:a16="http://schemas.microsoft.com/office/drawing/2014/main" id="{4CF54B26-7E51-D750-304A-95DB9EAE11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1993515"/>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5164" name="Straight Connector 5163">
            <a:extLst>
              <a:ext uri="{FF2B5EF4-FFF2-40B4-BE49-F238E27FC236}">
                <a16:creationId xmlns:a16="http://schemas.microsoft.com/office/drawing/2014/main" id="{0DE725CA-E3A4-0AAC-9596-102DC9CFB7E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6368138"/>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graphicFrame>
        <p:nvGraphicFramePr>
          <p:cNvPr id="5178" name="Content Placeholder 2">
            <a:extLst>
              <a:ext uri="{FF2B5EF4-FFF2-40B4-BE49-F238E27FC236}">
                <a16:creationId xmlns:a16="http://schemas.microsoft.com/office/drawing/2014/main" id="{25CFAEDA-43D3-C892-3661-74B0AED9447D}"/>
              </a:ext>
            </a:extLst>
          </p:cNvPr>
          <p:cNvGraphicFramePr>
            <a:graphicFrameLocks noGrp="1"/>
          </p:cNvGraphicFramePr>
          <p:nvPr>
            <p:ph idx="1"/>
          </p:nvPr>
        </p:nvGraphicFramePr>
        <p:xfrm>
          <a:off x="674249" y="2652546"/>
          <a:ext cx="7998264" cy="31493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a:extLst>
              <a:ext uri="{FF2B5EF4-FFF2-40B4-BE49-F238E27FC236}">
                <a16:creationId xmlns:a16="http://schemas.microsoft.com/office/drawing/2014/main" id="{0F14B7E4-75FA-CD24-ECAF-9C507D4C750B}"/>
              </a:ext>
            </a:extLst>
          </p:cNvPr>
          <p:cNvPicPr>
            <a:picLocks noChangeAspect="1"/>
          </p:cNvPicPr>
          <p:nvPr/>
        </p:nvPicPr>
        <p:blipFill>
          <a:blip r:embed="rId8"/>
          <a:srcRect l="7428" r="18643" b="15399"/>
          <a:stretch/>
        </p:blipFill>
        <p:spPr>
          <a:xfrm>
            <a:off x="8777011" y="2483369"/>
            <a:ext cx="2851067" cy="3262629"/>
          </a:xfrm>
          <a:prstGeom prst="rect">
            <a:avLst/>
          </a:prstGeom>
        </p:spPr>
      </p:pic>
    </p:spTree>
    <p:extLst>
      <p:ext uri="{BB962C8B-B14F-4D97-AF65-F5344CB8AC3E}">
        <p14:creationId xmlns:p14="http://schemas.microsoft.com/office/powerpoint/2010/main" val="262117797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3079" name="Straight Connector 3078">
            <a:extLst>
              <a:ext uri="{FF2B5EF4-FFF2-40B4-BE49-F238E27FC236}">
                <a16:creationId xmlns:a16="http://schemas.microsoft.com/office/drawing/2014/main" id="{108D74AC-B125-4E11-BA53-E9E383966DF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cxnSp>
        <p:nvCxnSpPr>
          <p:cNvPr id="3081" name="Straight Connector 3080">
            <a:extLst>
              <a:ext uri="{FF2B5EF4-FFF2-40B4-BE49-F238E27FC236}">
                <a16:creationId xmlns:a16="http://schemas.microsoft.com/office/drawing/2014/main" id="{9DC76EBE-FB9D-4054-B5D8-19E3EAFE40B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6368138"/>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cxnSp>
        <p:nvCxnSpPr>
          <p:cNvPr id="3083" name="Straight Connector 3082">
            <a:extLst>
              <a:ext uri="{FF2B5EF4-FFF2-40B4-BE49-F238E27FC236}">
                <a16:creationId xmlns:a16="http://schemas.microsoft.com/office/drawing/2014/main" id="{E48FA233-30DB-4D0A-BF51-78D03F79F24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cxnSp>
        <p:nvCxnSpPr>
          <p:cNvPr id="3085" name="Straight Connector 3084">
            <a:extLst>
              <a:ext uri="{FF2B5EF4-FFF2-40B4-BE49-F238E27FC236}">
                <a16:creationId xmlns:a16="http://schemas.microsoft.com/office/drawing/2014/main" id="{A2EFA84C-D756-4DC7-AA46-68D776F37FA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sp useBgFill="1">
        <p:nvSpPr>
          <p:cNvPr id="3087" name="Rectangle 3086">
            <a:extLst>
              <a:ext uri="{FF2B5EF4-FFF2-40B4-BE49-F238E27FC236}">
                <a16:creationId xmlns:a16="http://schemas.microsoft.com/office/drawing/2014/main" id="{35F60170-91B4-45F0-B88B-9C07AEC464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A88C9B9F-D64A-EAA9-C3EF-545BEC7F916F}"/>
              </a:ext>
            </a:extLst>
          </p:cNvPr>
          <p:cNvSpPr>
            <a:spLocks noGrp="1"/>
          </p:cNvSpPr>
          <p:nvPr>
            <p:ph type="sldNum" sz="quarter" idx="12"/>
          </p:nvPr>
        </p:nvSpPr>
        <p:spPr>
          <a:xfrm>
            <a:off x="10989591" y="100584"/>
            <a:ext cx="640080" cy="365125"/>
          </a:xfrm>
        </p:spPr>
        <p:txBody>
          <a:bodyPr vert="horz" lIns="91440" tIns="45720" rIns="91440" bIns="45720" rtlCol="0" anchor="ctr">
            <a:normAutofit/>
          </a:bodyPr>
          <a:lstStyle/>
          <a:p>
            <a:pPr>
              <a:spcAft>
                <a:spcPts val="600"/>
              </a:spcAft>
            </a:pPr>
            <a:fld id="{60553ECD-7F6D-420D-93CA-D8D15EB427AC}" type="slidenum">
              <a:rPr lang="en-US" smtClean="0"/>
              <a:pPr>
                <a:spcAft>
                  <a:spcPts val="600"/>
                </a:spcAft>
              </a:pPr>
              <a:t>3</a:t>
            </a:fld>
            <a:endParaRPr lang="en-US"/>
          </a:p>
        </p:txBody>
      </p:sp>
      <p:pic>
        <p:nvPicPr>
          <p:cNvPr id="3074" name="Picture 2">
            <a:extLst>
              <a:ext uri="{FF2B5EF4-FFF2-40B4-BE49-F238E27FC236}">
                <a16:creationId xmlns:a16="http://schemas.microsoft.com/office/drawing/2014/main" id="{75442FD3-8BB7-CF17-882C-178C4444B890}"/>
              </a:ext>
            </a:extLst>
          </p:cNvPr>
          <p:cNvPicPr>
            <a:picLocks noChangeAspect="1" noChangeArrowheads="1"/>
          </p:cNvPicPr>
          <p:nvPr/>
        </p:nvPicPr>
        <p:blipFill>
          <a:blip r:embed="rId2">
            <a:alphaModFix/>
            <a:extLst>
              <a:ext uri="{28A0092B-C50C-407E-A947-70E740481C1C}">
                <a14:useLocalDpi xmlns:a14="http://schemas.microsoft.com/office/drawing/2010/main" val="0"/>
              </a:ext>
            </a:extLst>
          </a:blip>
          <a:srcRect l="17976" r="21281"/>
          <a:stretch/>
        </p:blipFill>
        <p:spPr bwMode="auto">
          <a:xfrm>
            <a:off x="6280340" y="489856"/>
            <a:ext cx="5349331" cy="5878282"/>
          </a:xfrm>
          <a:prstGeom prst="rect">
            <a:avLst/>
          </a:prstGeom>
          <a:noFill/>
          <a:extLst>
            <a:ext uri="{909E8E84-426E-40DD-AFC4-6F175D3DCCD1}">
              <a14:hiddenFill xmlns:a14="http://schemas.microsoft.com/office/drawing/2010/main">
                <a:solidFill>
                  <a:srgbClr val="FFFFFF"/>
                </a:solidFill>
              </a14:hiddenFill>
            </a:ext>
          </a:extLst>
        </p:spPr>
      </p:pic>
      <p:cxnSp>
        <p:nvCxnSpPr>
          <p:cNvPr id="3089" name="Straight Connector 3088">
            <a:extLst>
              <a:ext uri="{FF2B5EF4-FFF2-40B4-BE49-F238E27FC236}">
                <a16:creationId xmlns:a16="http://schemas.microsoft.com/office/drawing/2014/main" id="{2C84CC28-1690-471E-9AE2-3198EB86316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3091" name="Straight Connector 3090">
            <a:extLst>
              <a:ext uri="{FF2B5EF4-FFF2-40B4-BE49-F238E27FC236}">
                <a16:creationId xmlns:a16="http://schemas.microsoft.com/office/drawing/2014/main" id="{526E6137-4B85-4A65-BCC4-9BAB3D0DAE7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6368138"/>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sp>
        <p:nvSpPr>
          <p:cNvPr id="6" name="TextBox 5">
            <a:extLst>
              <a:ext uri="{FF2B5EF4-FFF2-40B4-BE49-F238E27FC236}">
                <a16:creationId xmlns:a16="http://schemas.microsoft.com/office/drawing/2014/main" id="{E79D6E59-79E8-248B-8FB5-9BCB365B1D5B}"/>
              </a:ext>
            </a:extLst>
          </p:cNvPr>
          <p:cNvSpPr txBox="1"/>
          <p:nvPr/>
        </p:nvSpPr>
        <p:spPr>
          <a:xfrm>
            <a:off x="672353" y="1166839"/>
            <a:ext cx="5045658" cy="4524315"/>
          </a:xfrm>
          <a:prstGeom prst="rect">
            <a:avLst/>
          </a:prstGeom>
          <a:noFill/>
        </p:spPr>
        <p:txBody>
          <a:bodyPr wrap="square">
            <a:spAutoFit/>
          </a:bodyPr>
          <a:lstStyle/>
          <a:p>
            <a:pPr marL="285750" indent="-285750">
              <a:buFont typeface="Courier New" panose="02070309020205020404" pitchFamily="49" charset="0"/>
              <a:buChar char="o"/>
            </a:pPr>
            <a:r>
              <a:rPr lang="en-US" sz="3200" dirty="0"/>
              <a:t>Crowdsourcing methods are widely used in industry and academia; across different domains and disciplines</a:t>
            </a:r>
          </a:p>
          <a:p>
            <a:endParaRPr lang="en-US" sz="3200" dirty="0"/>
          </a:p>
          <a:p>
            <a:pPr marL="285750" indent="-285750">
              <a:buFont typeface="Courier New" panose="02070309020205020404" pitchFamily="49" charset="0"/>
              <a:buChar char="o"/>
            </a:pPr>
            <a:r>
              <a:rPr lang="en-US" sz="3200" dirty="0"/>
              <a:t>Conducting user studies and experiments with human subjects</a:t>
            </a:r>
            <a:endParaRPr lang="en-GB" sz="3200" dirty="0"/>
          </a:p>
        </p:txBody>
      </p:sp>
    </p:spTree>
    <p:extLst>
      <p:ext uri="{BB962C8B-B14F-4D97-AF65-F5344CB8AC3E}">
        <p14:creationId xmlns:p14="http://schemas.microsoft.com/office/powerpoint/2010/main" val="22502457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5B1848-C2D7-FFAB-8EFE-881F8D51AB13}"/>
              </a:ext>
            </a:extLst>
          </p:cNvPr>
          <p:cNvSpPr>
            <a:spLocks noGrp="1"/>
          </p:cNvSpPr>
          <p:nvPr>
            <p:ph type="title"/>
          </p:nvPr>
        </p:nvSpPr>
        <p:spPr/>
        <p:txBody>
          <a:bodyPr/>
          <a:lstStyle/>
          <a:p>
            <a:r>
              <a:rPr lang="en-GB" dirty="0"/>
              <a:t>Configuring Study Parameters</a:t>
            </a:r>
          </a:p>
        </p:txBody>
      </p:sp>
      <p:sp>
        <p:nvSpPr>
          <p:cNvPr id="3" name="Content Placeholder 2">
            <a:extLst>
              <a:ext uri="{FF2B5EF4-FFF2-40B4-BE49-F238E27FC236}">
                <a16:creationId xmlns:a16="http://schemas.microsoft.com/office/drawing/2014/main" id="{1D7EFBF7-D7A3-D2D1-B097-F5474FFD780F}"/>
              </a:ext>
            </a:extLst>
          </p:cNvPr>
          <p:cNvSpPr>
            <a:spLocks noGrp="1"/>
          </p:cNvSpPr>
          <p:nvPr>
            <p:ph idx="1"/>
          </p:nvPr>
        </p:nvSpPr>
        <p:spPr>
          <a:xfrm>
            <a:off x="482601" y="3306870"/>
            <a:ext cx="3882136" cy="2572721"/>
          </a:xfrm>
        </p:spPr>
        <p:txBody>
          <a:bodyPr/>
          <a:lstStyle/>
          <a:p>
            <a:pPr marL="342900" indent="-342900">
              <a:buFont typeface="Courier New" panose="02070309020205020404" pitchFamily="49" charset="0"/>
              <a:buChar char="o"/>
            </a:pPr>
            <a:r>
              <a:rPr lang="en-GB" dirty="0"/>
              <a:t>Incentives</a:t>
            </a:r>
          </a:p>
          <a:p>
            <a:pPr marL="342900" indent="-342900">
              <a:buFont typeface="Courier New" panose="02070309020205020404" pitchFamily="49" charset="0"/>
              <a:buChar char="o"/>
            </a:pPr>
            <a:r>
              <a:rPr lang="en-GB" dirty="0"/>
              <a:t>Task reward scheme</a:t>
            </a:r>
          </a:p>
          <a:p>
            <a:pPr marL="342900" indent="-342900">
              <a:buFont typeface="Courier New" panose="02070309020205020404" pitchFamily="49" charset="0"/>
              <a:buChar char="o"/>
            </a:pPr>
            <a:r>
              <a:rPr lang="en-GB" dirty="0"/>
              <a:t>Task completion time</a:t>
            </a:r>
          </a:p>
          <a:p>
            <a:pPr marL="342900" indent="-342900">
              <a:buFont typeface="Courier New" panose="02070309020205020404" pitchFamily="49" charset="0"/>
              <a:buChar char="o"/>
            </a:pPr>
            <a:r>
              <a:rPr lang="en-GB" dirty="0"/>
              <a:t>Task description</a:t>
            </a:r>
          </a:p>
          <a:p>
            <a:pPr marL="342900" indent="-342900">
              <a:buFont typeface="Courier New" panose="02070309020205020404" pitchFamily="49" charset="0"/>
              <a:buChar char="o"/>
            </a:pPr>
            <a:r>
              <a:rPr lang="en-GB" dirty="0"/>
              <a:t>… </a:t>
            </a:r>
          </a:p>
        </p:txBody>
      </p:sp>
      <p:sp>
        <p:nvSpPr>
          <p:cNvPr id="4" name="Slide Number Placeholder 3">
            <a:extLst>
              <a:ext uri="{FF2B5EF4-FFF2-40B4-BE49-F238E27FC236}">
                <a16:creationId xmlns:a16="http://schemas.microsoft.com/office/drawing/2014/main" id="{D86D36F7-5400-8E1C-4C39-A45BCF9090EB}"/>
              </a:ext>
            </a:extLst>
          </p:cNvPr>
          <p:cNvSpPr>
            <a:spLocks noGrp="1"/>
          </p:cNvSpPr>
          <p:nvPr>
            <p:ph type="sldNum" sz="quarter" idx="12"/>
          </p:nvPr>
        </p:nvSpPr>
        <p:spPr/>
        <p:txBody>
          <a:bodyPr/>
          <a:lstStyle/>
          <a:p>
            <a:fld id="{60553ECD-7F6D-420D-93CA-D8D15EB427AC}" type="slidenum">
              <a:rPr lang="en-US" smtClean="0"/>
              <a:t>4</a:t>
            </a:fld>
            <a:endParaRPr lang="en-US"/>
          </a:p>
        </p:txBody>
      </p:sp>
      <p:pic>
        <p:nvPicPr>
          <p:cNvPr id="5" name="Picture 4">
            <a:extLst>
              <a:ext uri="{FF2B5EF4-FFF2-40B4-BE49-F238E27FC236}">
                <a16:creationId xmlns:a16="http://schemas.microsoft.com/office/drawing/2014/main" id="{BF15A574-3856-DAC9-AE09-CA6BABB8DE69}"/>
              </a:ext>
            </a:extLst>
          </p:cNvPr>
          <p:cNvPicPr>
            <a:picLocks noChangeAspect="1"/>
          </p:cNvPicPr>
          <p:nvPr/>
        </p:nvPicPr>
        <p:blipFill>
          <a:blip r:embed="rId3"/>
          <a:srcRect l="12360" t="4583" r="13056" b="17708"/>
          <a:stretch/>
        </p:blipFill>
        <p:spPr>
          <a:xfrm>
            <a:off x="6992585" y="891181"/>
            <a:ext cx="4637086" cy="4831377"/>
          </a:xfrm>
          <a:prstGeom prst="rect">
            <a:avLst/>
          </a:prstGeom>
        </p:spPr>
      </p:pic>
    </p:spTree>
    <p:extLst>
      <p:ext uri="{BB962C8B-B14F-4D97-AF65-F5344CB8AC3E}">
        <p14:creationId xmlns:p14="http://schemas.microsoft.com/office/powerpoint/2010/main" val="1546066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A0003B-2C4B-0D71-80AE-DF743AACB50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E178D52-1C93-28ED-FD1C-4B896409AA24}"/>
              </a:ext>
            </a:extLst>
          </p:cNvPr>
          <p:cNvSpPr>
            <a:spLocks noGrp="1"/>
          </p:cNvSpPr>
          <p:nvPr>
            <p:ph type="title"/>
          </p:nvPr>
        </p:nvSpPr>
        <p:spPr/>
        <p:txBody>
          <a:bodyPr/>
          <a:lstStyle/>
          <a:p>
            <a:r>
              <a:rPr lang="en-GB" dirty="0"/>
              <a:t>Configuring Study Parameters</a:t>
            </a:r>
          </a:p>
        </p:txBody>
      </p:sp>
      <p:sp>
        <p:nvSpPr>
          <p:cNvPr id="3" name="Content Placeholder 2">
            <a:extLst>
              <a:ext uri="{FF2B5EF4-FFF2-40B4-BE49-F238E27FC236}">
                <a16:creationId xmlns:a16="http://schemas.microsoft.com/office/drawing/2014/main" id="{E7AEDF52-C598-11BB-619A-483FCE357DFB}"/>
              </a:ext>
            </a:extLst>
          </p:cNvPr>
          <p:cNvSpPr>
            <a:spLocks noGrp="1"/>
          </p:cNvSpPr>
          <p:nvPr>
            <p:ph idx="1"/>
          </p:nvPr>
        </p:nvSpPr>
        <p:spPr>
          <a:xfrm>
            <a:off x="482601" y="3306870"/>
            <a:ext cx="3882136" cy="2572721"/>
          </a:xfrm>
        </p:spPr>
        <p:txBody>
          <a:bodyPr/>
          <a:lstStyle/>
          <a:p>
            <a:pPr marL="342900" indent="-342900">
              <a:buFont typeface="Courier New" panose="02070309020205020404" pitchFamily="49" charset="0"/>
              <a:buChar char="o"/>
            </a:pPr>
            <a:r>
              <a:rPr lang="en-GB" dirty="0"/>
              <a:t>Incentives</a:t>
            </a:r>
          </a:p>
          <a:p>
            <a:pPr marL="342900" indent="-342900">
              <a:buFont typeface="Courier New" panose="02070309020205020404" pitchFamily="49" charset="0"/>
              <a:buChar char="o"/>
            </a:pPr>
            <a:r>
              <a:rPr lang="en-GB" dirty="0"/>
              <a:t>Task reward scheme</a:t>
            </a:r>
          </a:p>
          <a:p>
            <a:pPr marL="342900" indent="-342900">
              <a:buFont typeface="Courier New" panose="02070309020205020404" pitchFamily="49" charset="0"/>
              <a:buChar char="o"/>
            </a:pPr>
            <a:r>
              <a:rPr lang="en-GB" dirty="0"/>
              <a:t>Task completion time</a:t>
            </a:r>
          </a:p>
          <a:p>
            <a:pPr marL="342900" indent="-342900">
              <a:buFont typeface="Courier New" panose="02070309020205020404" pitchFamily="49" charset="0"/>
              <a:buChar char="o"/>
            </a:pPr>
            <a:r>
              <a:rPr lang="en-GB" dirty="0"/>
              <a:t>Task description</a:t>
            </a:r>
          </a:p>
          <a:p>
            <a:pPr marL="342900" indent="-342900">
              <a:buFont typeface="Courier New" panose="02070309020205020404" pitchFamily="49" charset="0"/>
              <a:buChar char="o"/>
            </a:pPr>
            <a:r>
              <a:rPr lang="en-GB" dirty="0"/>
              <a:t>… </a:t>
            </a:r>
          </a:p>
        </p:txBody>
      </p:sp>
      <p:sp>
        <p:nvSpPr>
          <p:cNvPr id="4" name="Slide Number Placeholder 3">
            <a:extLst>
              <a:ext uri="{FF2B5EF4-FFF2-40B4-BE49-F238E27FC236}">
                <a16:creationId xmlns:a16="http://schemas.microsoft.com/office/drawing/2014/main" id="{3FE36410-750E-3B74-3EBA-B9AAFD1BFA8C}"/>
              </a:ext>
            </a:extLst>
          </p:cNvPr>
          <p:cNvSpPr>
            <a:spLocks noGrp="1"/>
          </p:cNvSpPr>
          <p:nvPr>
            <p:ph type="sldNum" sz="quarter" idx="12"/>
          </p:nvPr>
        </p:nvSpPr>
        <p:spPr/>
        <p:txBody>
          <a:bodyPr/>
          <a:lstStyle/>
          <a:p>
            <a:fld id="{60553ECD-7F6D-420D-93CA-D8D15EB427AC}" type="slidenum">
              <a:rPr lang="en-US" smtClean="0"/>
              <a:t>5</a:t>
            </a:fld>
            <a:endParaRPr lang="en-US"/>
          </a:p>
        </p:txBody>
      </p:sp>
      <p:pic>
        <p:nvPicPr>
          <p:cNvPr id="5" name="Picture 4">
            <a:extLst>
              <a:ext uri="{FF2B5EF4-FFF2-40B4-BE49-F238E27FC236}">
                <a16:creationId xmlns:a16="http://schemas.microsoft.com/office/drawing/2014/main" id="{068835DC-B9A0-FFE0-1390-40F8F7A5C666}"/>
              </a:ext>
            </a:extLst>
          </p:cNvPr>
          <p:cNvPicPr>
            <a:picLocks noChangeAspect="1"/>
          </p:cNvPicPr>
          <p:nvPr/>
        </p:nvPicPr>
        <p:blipFill>
          <a:blip r:embed="rId3"/>
          <a:srcRect l="12360" t="4583" r="13056" b="17708"/>
          <a:stretch/>
        </p:blipFill>
        <p:spPr>
          <a:xfrm>
            <a:off x="6992585" y="891181"/>
            <a:ext cx="4637086" cy="4831377"/>
          </a:xfrm>
          <a:prstGeom prst="rect">
            <a:avLst/>
          </a:prstGeom>
        </p:spPr>
      </p:pic>
      <p:sp>
        <p:nvSpPr>
          <p:cNvPr id="6" name="TextBox 5">
            <a:extLst>
              <a:ext uri="{FF2B5EF4-FFF2-40B4-BE49-F238E27FC236}">
                <a16:creationId xmlns:a16="http://schemas.microsoft.com/office/drawing/2014/main" id="{3EB726C9-D6A5-11F2-7487-D37CF424B09D}"/>
              </a:ext>
            </a:extLst>
          </p:cNvPr>
          <p:cNvSpPr txBox="1"/>
          <p:nvPr/>
        </p:nvSpPr>
        <p:spPr>
          <a:xfrm>
            <a:off x="482599" y="3367646"/>
            <a:ext cx="11147071" cy="2308324"/>
          </a:xfrm>
          <a:prstGeom prst="rect">
            <a:avLst/>
          </a:prstGeom>
        </p:spPr>
        <p:style>
          <a:lnRef idx="3">
            <a:schemeClr val="lt1"/>
          </a:lnRef>
          <a:fillRef idx="1">
            <a:schemeClr val="dk1"/>
          </a:fillRef>
          <a:effectRef idx="1">
            <a:schemeClr val="dk1"/>
          </a:effectRef>
          <a:fontRef idx="minor">
            <a:schemeClr val="lt1"/>
          </a:fontRef>
        </p:style>
        <p:txBody>
          <a:bodyPr wrap="square" rtlCol="0">
            <a:spAutoFit/>
          </a:bodyPr>
          <a:lstStyle/>
          <a:p>
            <a:pPr algn="ctr"/>
            <a:r>
              <a:rPr lang="en-GB" sz="4800" dirty="0"/>
              <a:t>“</a:t>
            </a:r>
            <a:r>
              <a:rPr lang="en-GB" sz="4800" i="1" dirty="0"/>
              <a:t>Crowd pilot studies</a:t>
            </a:r>
            <a:r>
              <a:rPr lang="en-GB" sz="4800" dirty="0"/>
              <a:t>” are used to estimate and calibrate important study parameters.</a:t>
            </a:r>
          </a:p>
        </p:txBody>
      </p:sp>
    </p:spTree>
    <p:extLst>
      <p:ext uri="{BB962C8B-B14F-4D97-AF65-F5344CB8AC3E}">
        <p14:creationId xmlns:p14="http://schemas.microsoft.com/office/powerpoint/2010/main" val="30473899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0" name="Rectangle 49">
            <a:extLst>
              <a:ext uri="{FF2B5EF4-FFF2-40B4-BE49-F238E27FC236}">
                <a16:creationId xmlns:a16="http://schemas.microsoft.com/office/drawing/2014/main" id="{35F60170-91B4-45F0-B88B-9C07AEC464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B244697-8BE1-CED2-0286-43638CEAACD6}"/>
              </a:ext>
            </a:extLst>
          </p:cNvPr>
          <p:cNvSpPr>
            <a:spLocks noGrp="1"/>
          </p:cNvSpPr>
          <p:nvPr>
            <p:ph type="ctrTitle"/>
          </p:nvPr>
        </p:nvSpPr>
        <p:spPr>
          <a:xfrm>
            <a:off x="481006" y="622034"/>
            <a:ext cx="5614993" cy="3093468"/>
          </a:xfrm>
        </p:spPr>
        <p:txBody>
          <a:bodyPr anchor="b">
            <a:normAutofit/>
          </a:bodyPr>
          <a:lstStyle/>
          <a:p>
            <a:pPr algn="ctr">
              <a:lnSpc>
                <a:spcPct val="90000"/>
              </a:lnSpc>
            </a:pPr>
            <a:r>
              <a:rPr lang="en-GB" sz="4400" dirty="0"/>
              <a:t>The State of Pilot Study Reporting in Crowdsourcing: </a:t>
            </a:r>
            <a:br>
              <a:rPr lang="en-GB" sz="4900" dirty="0"/>
            </a:br>
            <a:r>
              <a:rPr lang="en-GB" sz="3600" dirty="0"/>
              <a:t>A Reflection on Best Practices and Guidelines</a:t>
            </a:r>
          </a:p>
        </p:txBody>
      </p:sp>
      <p:sp>
        <p:nvSpPr>
          <p:cNvPr id="3" name="Subtitle 2">
            <a:extLst>
              <a:ext uri="{FF2B5EF4-FFF2-40B4-BE49-F238E27FC236}">
                <a16:creationId xmlns:a16="http://schemas.microsoft.com/office/drawing/2014/main" id="{97493684-03DD-274E-197D-C5C08FC706E0}"/>
              </a:ext>
            </a:extLst>
          </p:cNvPr>
          <p:cNvSpPr>
            <a:spLocks noGrp="1"/>
          </p:cNvSpPr>
          <p:nvPr>
            <p:ph type="subTitle" idx="1"/>
          </p:nvPr>
        </p:nvSpPr>
        <p:spPr>
          <a:xfrm>
            <a:off x="481006" y="4067746"/>
            <a:ext cx="5614993" cy="2163418"/>
          </a:xfrm>
        </p:spPr>
        <p:txBody>
          <a:bodyPr anchor="t">
            <a:normAutofit/>
          </a:bodyPr>
          <a:lstStyle/>
          <a:p>
            <a:pPr algn="ctr"/>
            <a:r>
              <a:rPr lang="en-GB" sz="2800" dirty="0">
                <a:solidFill>
                  <a:srgbClr val="002060"/>
                </a:solidFill>
              </a:rPr>
              <a:t>Jonas </a:t>
            </a:r>
            <a:r>
              <a:rPr lang="en-GB" sz="2800" dirty="0" err="1">
                <a:solidFill>
                  <a:srgbClr val="002060"/>
                </a:solidFill>
              </a:rPr>
              <a:t>Oppenlaender</a:t>
            </a:r>
            <a:r>
              <a:rPr lang="en-GB" sz="2800" dirty="0">
                <a:solidFill>
                  <a:srgbClr val="002060"/>
                </a:solidFill>
              </a:rPr>
              <a:t>, Tahir Abbas,   </a:t>
            </a:r>
            <a:r>
              <a:rPr lang="en-GB" sz="3200" dirty="0">
                <a:solidFill>
                  <a:srgbClr val="002060"/>
                </a:solidFill>
              </a:rPr>
              <a:t>Ujwal </a:t>
            </a:r>
            <a:r>
              <a:rPr lang="en-GB" sz="3200" dirty="0" err="1">
                <a:solidFill>
                  <a:srgbClr val="002060"/>
                </a:solidFill>
              </a:rPr>
              <a:t>Gadiraju</a:t>
            </a:r>
            <a:endParaRPr lang="en-GB" sz="2800" dirty="0">
              <a:solidFill>
                <a:srgbClr val="002060"/>
              </a:solidFill>
            </a:endParaRPr>
          </a:p>
        </p:txBody>
      </p:sp>
      <p:pic>
        <p:nvPicPr>
          <p:cNvPr id="16" name="Picture 15" descr="A close-up of a network&#10;&#10;Description automatically generated">
            <a:extLst>
              <a:ext uri="{FF2B5EF4-FFF2-40B4-BE49-F238E27FC236}">
                <a16:creationId xmlns:a16="http://schemas.microsoft.com/office/drawing/2014/main" id="{4A3731D6-B942-A6AB-9CE0-30524419CBC5}"/>
              </a:ext>
            </a:extLst>
          </p:cNvPr>
          <p:cNvPicPr>
            <a:picLocks noChangeAspect="1"/>
          </p:cNvPicPr>
          <p:nvPr/>
        </p:nvPicPr>
        <p:blipFill>
          <a:blip r:embed="rId3">
            <a:alphaModFix/>
          </a:blip>
          <a:srcRect l="24390" r="2810" b="2"/>
          <a:stretch/>
        </p:blipFill>
        <p:spPr>
          <a:xfrm>
            <a:off x="6280340" y="489856"/>
            <a:ext cx="5349331" cy="5878282"/>
          </a:xfrm>
          <a:prstGeom prst="rect">
            <a:avLst/>
          </a:prstGeom>
        </p:spPr>
      </p:pic>
      <p:cxnSp>
        <p:nvCxnSpPr>
          <p:cNvPr id="52" name="Straight Connector 51">
            <a:extLst>
              <a:ext uri="{FF2B5EF4-FFF2-40B4-BE49-F238E27FC236}">
                <a16:creationId xmlns:a16="http://schemas.microsoft.com/office/drawing/2014/main" id="{2C84CC28-1690-471E-9AE2-3198EB86316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54" name="Straight Connector 53">
            <a:extLst>
              <a:ext uri="{FF2B5EF4-FFF2-40B4-BE49-F238E27FC236}">
                <a16:creationId xmlns:a16="http://schemas.microsoft.com/office/drawing/2014/main" id="{526E6137-4B85-4A65-BCC4-9BAB3D0DAE7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6368138"/>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pic>
        <p:nvPicPr>
          <p:cNvPr id="17" name="Picture 2" descr="Elisa (company) - Wikipedia">
            <a:extLst>
              <a:ext uri="{FF2B5EF4-FFF2-40B4-BE49-F238E27FC236}">
                <a16:creationId xmlns:a16="http://schemas.microsoft.com/office/drawing/2014/main" id="{C53DF9E1-E4E6-2E9B-8F40-C6BCEABFB4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55915" y="5387567"/>
            <a:ext cx="1565845" cy="610636"/>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descr="Logo&#10;&#10;Description automatically generated">
            <a:extLst>
              <a:ext uri="{FF2B5EF4-FFF2-40B4-BE49-F238E27FC236}">
                <a16:creationId xmlns:a16="http://schemas.microsoft.com/office/drawing/2014/main" id="{C5203FA4-279C-7166-5184-15F664C6B69A}"/>
              </a:ext>
            </a:extLst>
          </p:cNvPr>
          <p:cNvPicPr>
            <a:picLocks noChangeAspect="1"/>
          </p:cNvPicPr>
          <p:nvPr/>
        </p:nvPicPr>
        <p:blipFill rotWithShape="1">
          <a:blip r:embed="rId5"/>
          <a:srcRect r="5631" b="1"/>
          <a:stretch/>
        </p:blipFill>
        <p:spPr>
          <a:xfrm>
            <a:off x="3206100" y="5121355"/>
            <a:ext cx="2100926" cy="1366710"/>
          </a:xfrm>
          <a:custGeom>
            <a:avLst/>
            <a:gdLst/>
            <a:ahLst/>
            <a:cxnLst/>
            <a:rect l="l" t="t" r="r" b="b"/>
            <a:pathLst>
              <a:path w="6481158" h="4216187">
                <a:moveTo>
                  <a:pt x="159680" y="0"/>
                </a:moveTo>
                <a:lnTo>
                  <a:pt x="6481158" y="0"/>
                </a:lnTo>
                <a:lnTo>
                  <a:pt x="6481158" y="4216187"/>
                </a:lnTo>
                <a:lnTo>
                  <a:pt x="629980" y="4216187"/>
                </a:lnTo>
                <a:lnTo>
                  <a:pt x="640174" y="4153970"/>
                </a:lnTo>
                <a:cubicBezTo>
                  <a:pt x="646054" y="4115040"/>
                  <a:pt x="652738" y="4076730"/>
                  <a:pt x="663954" y="4042035"/>
                </a:cubicBezTo>
                <a:lnTo>
                  <a:pt x="674575" y="4017890"/>
                </a:lnTo>
                <a:lnTo>
                  <a:pt x="542646" y="3860429"/>
                </a:lnTo>
                <a:cubicBezTo>
                  <a:pt x="583801" y="3777846"/>
                  <a:pt x="628876" y="3834526"/>
                  <a:pt x="664457" y="3800021"/>
                </a:cubicBezTo>
                <a:cubicBezTo>
                  <a:pt x="663366" y="3791627"/>
                  <a:pt x="663436" y="3781009"/>
                  <a:pt x="662932" y="3771718"/>
                </a:cubicBezTo>
                <a:lnTo>
                  <a:pt x="659568" y="3757935"/>
                </a:lnTo>
                <a:lnTo>
                  <a:pt x="653777" y="3747325"/>
                </a:lnTo>
                <a:lnTo>
                  <a:pt x="610074" y="3705028"/>
                </a:lnTo>
                <a:cubicBezTo>
                  <a:pt x="514097" y="3608961"/>
                  <a:pt x="528640" y="3588143"/>
                  <a:pt x="655821" y="3445525"/>
                </a:cubicBezTo>
                <a:cubicBezTo>
                  <a:pt x="668503" y="3431228"/>
                  <a:pt x="677664" y="3418102"/>
                  <a:pt x="683811" y="3405686"/>
                </a:cubicBezTo>
                <a:lnTo>
                  <a:pt x="687152" y="3393684"/>
                </a:lnTo>
                <a:lnTo>
                  <a:pt x="681564" y="3363918"/>
                </a:lnTo>
                <a:lnTo>
                  <a:pt x="658589" y="3279721"/>
                </a:lnTo>
                <a:lnTo>
                  <a:pt x="655534" y="3274732"/>
                </a:lnTo>
                <a:cubicBezTo>
                  <a:pt x="645154" y="3256804"/>
                  <a:pt x="636025" y="3236251"/>
                  <a:pt x="633009" y="3204655"/>
                </a:cubicBezTo>
                <a:lnTo>
                  <a:pt x="633086" y="3198166"/>
                </a:lnTo>
                <a:lnTo>
                  <a:pt x="627259" y="3181568"/>
                </a:lnTo>
                <a:cubicBezTo>
                  <a:pt x="591590" y="3088781"/>
                  <a:pt x="548194" y="3020054"/>
                  <a:pt x="504281" y="3024678"/>
                </a:cubicBezTo>
                <a:cubicBezTo>
                  <a:pt x="548490" y="2798901"/>
                  <a:pt x="548490" y="2798901"/>
                  <a:pt x="381209" y="2810127"/>
                </a:cubicBezTo>
                <a:cubicBezTo>
                  <a:pt x="440862" y="2658988"/>
                  <a:pt x="439766" y="2624324"/>
                  <a:pt x="360893" y="2596949"/>
                </a:cubicBezTo>
                <a:cubicBezTo>
                  <a:pt x="284957" y="2570407"/>
                  <a:pt x="201795" y="2575904"/>
                  <a:pt x="130872" y="2524080"/>
                </a:cubicBezTo>
                <a:cubicBezTo>
                  <a:pt x="188851" y="2335317"/>
                  <a:pt x="200302" y="2130710"/>
                  <a:pt x="328878" y="2014028"/>
                </a:cubicBezTo>
                <a:cubicBezTo>
                  <a:pt x="349137" y="1995898"/>
                  <a:pt x="361422" y="1940125"/>
                  <a:pt x="347033" y="1914129"/>
                </a:cubicBezTo>
                <a:cubicBezTo>
                  <a:pt x="295996" y="1817105"/>
                  <a:pt x="357685" y="1592503"/>
                  <a:pt x="208894" y="1606217"/>
                </a:cubicBezTo>
                <a:cubicBezTo>
                  <a:pt x="190525" y="1607581"/>
                  <a:pt x="173015" y="1590108"/>
                  <a:pt x="186488" y="1556554"/>
                </a:cubicBezTo>
                <a:cubicBezTo>
                  <a:pt x="232768" y="1442049"/>
                  <a:pt x="172886" y="1463610"/>
                  <a:pt x="135933" y="1459414"/>
                </a:cubicBezTo>
                <a:cubicBezTo>
                  <a:pt x="91212" y="1454776"/>
                  <a:pt x="42622" y="1511622"/>
                  <a:pt x="0" y="1466109"/>
                </a:cubicBezTo>
                <a:cubicBezTo>
                  <a:pt x="7764" y="1405223"/>
                  <a:pt x="43366" y="1397333"/>
                  <a:pt x="67782" y="1372761"/>
                </a:cubicBezTo>
                <a:cubicBezTo>
                  <a:pt x="139132" y="1300280"/>
                  <a:pt x="196704" y="1221065"/>
                  <a:pt x="195632" y="1080052"/>
                </a:cubicBezTo>
                <a:cubicBezTo>
                  <a:pt x="194930" y="966113"/>
                  <a:pt x="199455" y="864105"/>
                  <a:pt x="97391" y="854014"/>
                </a:cubicBezTo>
                <a:cubicBezTo>
                  <a:pt x="81355" y="852486"/>
                  <a:pt x="72717" y="839840"/>
                  <a:pt x="69223" y="821285"/>
                </a:cubicBezTo>
                <a:cubicBezTo>
                  <a:pt x="80177" y="799992"/>
                  <a:pt x="90624" y="778040"/>
                  <a:pt x="103649" y="760897"/>
                </a:cubicBezTo>
                <a:cubicBezTo>
                  <a:pt x="147404" y="704450"/>
                  <a:pt x="160670" y="633687"/>
                  <a:pt x="171912" y="560313"/>
                </a:cubicBezTo>
                <a:cubicBezTo>
                  <a:pt x="179151" y="513531"/>
                  <a:pt x="187860" y="467166"/>
                  <a:pt x="206354" y="423850"/>
                </a:cubicBezTo>
                <a:cubicBezTo>
                  <a:pt x="217619" y="397046"/>
                  <a:pt x="231961" y="375704"/>
                  <a:pt x="250397" y="361124"/>
                </a:cubicBezTo>
                <a:cubicBezTo>
                  <a:pt x="266451" y="347903"/>
                  <a:pt x="270868" y="334407"/>
                  <a:pt x="259101" y="314763"/>
                </a:cubicBezTo>
                <a:cubicBezTo>
                  <a:pt x="225826" y="258432"/>
                  <a:pt x="211109" y="191375"/>
                  <a:pt x="229198" y="104693"/>
                </a:cubicBezTo>
                <a:cubicBezTo>
                  <a:pt x="234668" y="78523"/>
                  <a:pt x="229657" y="58007"/>
                  <a:pt x="214459" y="52392"/>
                </a:cubicBezTo>
                <a:cubicBezTo>
                  <a:pt x="198643" y="46345"/>
                  <a:pt x="185640" y="36363"/>
                  <a:pt x="174580" y="23688"/>
                </a:cubicBezTo>
                <a:close/>
              </a:path>
            </a:pathLst>
          </a:custGeom>
        </p:spPr>
      </p:pic>
    </p:spTree>
    <p:extLst>
      <p:ext uri="{BB962C8B-B14F-4D97-AF65-F5344CB8AC3E}">
        <p14:creationId xmlns:p14="http://schemas.microsoft.com/office/powerpoint/2010/main" val="30212006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4122" name="Straight Connector 4121">
            <a:extLst>
              <a:ext uri="{FF2B5EF4-FFF2-40B4-BE49-F238E27FC236}">
                <a16:creationId xmlns:a16="http://schemas.microsoft.com/office/drawing/2014/main" id="{108D74AC-B125-4E11-BA53-E9E383966DF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cxnSp>
        <p:nvCxnSpPr>
          <p:cNvPr id="4124" name="Straight Connector 4123">
            <a:extLst>
              <a:ext uri="{FF2B5EF4-FFF2-40B4-BE49-F238E27FC236}">
                <a16:creationId xmlns:a16="http://schemas.microsoft.com/office/drawing/2014/main" id="{9DC76EBE-FB9D-4054-B5D8-19E3EAFE40B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6368138"/>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cxnSp>
        <p:nvCxnSpPr>
          <p:cNvPr id="4126" name="Straight Connector 4125">
            <a:extLst>
              <a:ext uri="{FF2B5EF4-FFF2-40B4-BE49-F238E27FC236}">
                <a16:creationId xmlns:a16="http://schemas.microsoft.com/office/drawing/2014/main" id="{E48FA233-30DB-4D0A-BF51-78D03F79F24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cxnSp>
        <p:nvCxnSpPr>
          <p:cNvPr id="4128" name="Straight Connector 4127">
            <a:extLst>
              <a:ext uri="{FF2B5EF4-FFF2-40B4-BE49-F238E27FC236}">
                <a16:creationId xmlns:a16="http://schemas.microsoft.com/office/drawing/2014/main" id="{A2EFA84C-D756-4DC7-AA46-68D776F37FA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sp useBgFill="1">
        <p:nvSpPr>
          <p:cNvPr id="4130" name="Rectangle 4129">
            <a:extLst>
              <a:ext uri="{FF2B5EF4-FFF2-40B4-BE49-F238E27FC236}">
                <a16:creationId xmlns:a16="http://schemas.microsoft.com/office/drawing/2014/main" id="{C7FE5201-BB98-480C-BADB-207C8F8938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32" name="Rectangle 4131">
            <a:extLst>
              <a:ext uri="{FF2B5EF4-FFF2-40B4-BE49-F238E27FC236}">
                <a16:creationId xmlns:a16="http://schemas.microsoft.com/office/drawing/2014/main" id="{B65A1411-0C46-4437-890D-A6FADAA96E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07" y="489855"/>
            <a:ext cx="11147071" cy="1503659"/>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5F71C3D-F8EC-ECA9-6184-BAE6764D83BF}"/>
              </a:ext>
            </a:extLst>
          </p:cNvPr>
          <p:cNvSpPr>
            <a:spLocks noGrp="1"/>
          </p:cNvSpPr>
          <p:nvPr>
            <p:ph type="title"/>
          </p:nvPr>
        </p:nvSpPr>
        <p:spPr>
          <a:xfrm>
            <a:off x="481007" y="738102"/>
            <a:ext cx="10760586" cy="1117458"/>
          </a:xfrm>
        </p:spPr>
        <p:txBody>
          <a:bodyPr vert="horz" lIns="91440" tIns="45720" rIns="91440" bIns="45720" rtlCol="0" anchor="ctr">
            <a:normAutofit/>
          </a:bodyPr>
          <a:lstStyle/>
          <a:p>
            <a:pPr algn="ctr">
              <a:lnSpc>
                <a:spcPct val="90000"/>
              </a:lnSpc>
            </a:pPr>
            <a:r>
              <a:rPr lang="en-US" sz="4800" dirty="0"/>
              <a:t>Crowd Pilot Studies Are Common</a:t>
            </a:r>
          </a:p>
        </p:txBody>
      </p:sp>
      <p:sp>
        <p:nvSpPr>
          <p:cNvPr id="4" name="Slide Number Placeholder 3">
            <a:extLst>
              <a:ext uri="{FF2B5EF4-FFF2-40B4-BE49-F238E27FC236}">
                <a16:creationId xmlns:a16="http://schemas.microsoft.com/office/drawing/2014/main" id="{7FB28269-BA98-100F-6DFA-6DFF1E8A3AD4}"/>
              </a:ext>
            </a:extLst>
          </p:cNvPr>
          <p:cNvSpPr>
            <a:spLocks noGrp="1"/>
          </p:cNvSpPr>
          <p:nvPr>
            <p:ph type="sldNum" sz="quarter" idx="12"/>
          </p:nvPr>
        </p:nvSpPr>
        <p:spPr>
          <a:xfrm>
            <a:off x="10989591" y="100584"/>
            <a:ext cx="640080" cy="365125"/>
          </a:xfrm>
        </p:spPr>
        <p:txBody>
          <a:bodyPr vert="horz" lIns="91440" tIns="45720" rIns="91440" bIns="45720" rtlCol="0" anchor="ctr">
            <a:normAutofit/>
          </a:bodyPr>
          <a:lstStyle/>
          <a:p>
            <a:pPr>
              <a:spcAft>
                <a:spcPts val="600"/>
              </a:spcAft>
            </a:pPr>
            <a:fld id="{60553ECD-7F6D-420D-93CA-D8D15EB427AC}" type="slidenum">
              <a:rPr lang="en-US" smtClean="0"/>
              <a:pPr>
                <a:spcAft>
                  <a:spcPts val="600"/>
                </a:spcAft>
              </a:pPr>
              <a:t>7</a:t>
            </a:fld>
            <a:endParaRPr lang="en-US"/>
          </a:p>
        </p:txBody>
      </p:sp>
      <p:cxnSp>
        <p:nvCxnSpPr>
          <p:cNvPr id="4134" name="Straight Connector 4133">
            <a:extLst>
              <a:ext uri="{FF2B5EF4-FFF2-40B4-BE49-F238E27FC236}">
                <a16:creationId xmlns:a16="http://schemas.microsoft.com/office/drawing/2014/main" id="{5600D858-9844-4B2A-9D38-77BD00EC453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4136" name="Straight Connector 4135">
            <a:extLst>
              <a:ext uri="{FF2B5EF4-FFF2-40B4-BE49-F238E27FC236}">
                <a16:creationId xmlns:a16="http://schemas.microsoft.com/office/drawing/2014/main" id="{F89C6C02-EDA3-4D0B-9C4E-AAE0F2C7D51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1993515"/>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4138" name="Straight Connector 4137">
            <a:extLst>
              <a:ext uri="{FF2B5EF4-FFF2-40B4-BE49-F238E27FC236}">
                <a16:creationId xmlns:a16="http://schemas.microsoft.com/office/drawing/2014/main" id="{7818025D-200B-4542-8AF9-7D9B2FFE6F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6368138"/>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pic>
        <p:nvPicPr>
          <p:cNvPr id="4100" name="Picture 4">
            <a:extLst>
              <a:ext uri="{FF2B5EF4-FFF2-40B4-BE49-F238E27FC236}">
                <a16:creationId xmlns:a16="http://schemas.microsoft.com/office/drawing/2014/main" id="{197908B8-C72D-DD8F-7C84-2BAA40E73F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4221" y="2063826"/>
            <a:ext cx="9560642" cy="42339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03123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5148" name="Straight Connector 5147">
            <a:extLst>
              <a:ext uri="{FF2B5EF4-FFF2-40B4-BE49-F238E27FC236}">
                <a16:creationId xmlns:a16="http://schemas.microsoft.com/office/drawing/2014/main" id="{108D74AC-B125-4E11-BA53-E9E383966DF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cxnSp>
        <p:nvCxnSpPr>
          <p:cNvPr id="5150" name="Straight Connector 5149">
            <a:extLst>
              <a:ext uri="{FF2B5EF4-FFF2-40B4-BE49-F238E27FC236}">
                <a16:creationId xmlns:a16="http://schemas.microsoft.com/office/drawing/2014/main" id="{9DC76EBE-FB9D-4054-B5D8-19E3EAFE40B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6368138"/>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cxnSp>
        <p:nvCxnSpPr>
          <p:cNvPr id="5152" name="Straight Connector 5151">
            <a:extLst>
              <a:ext uri="{FF2B5EF4-FFF2-40B4-BE49-F238E27FC236}">
                <a16:creationId xmlns:a16="http://schemas.microsoft.com/office/drawing/2014/main" id="{E48FA233-30DB-4D0A-BF51-78D03F79F24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cxnSp>
        <p:nvCxnSpPr>
          <p:cNvPr id="5154" name="Straight Connector 5153">
            <a:extLst>
              <a:ext uri="{FF2B5EF4-FFF2-40B4-BE49-F238E27FC236}">
                <a16:creationId xmlns:a16="http://schemas.microsoft.com/office/drawing/2014/main" id="{A2EFA84C-D756-4DC7-AA46-68D776F37FA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sp useBgFill="1">
        <p:nvSpPr>
          <p:cNvPr id="5156" name="Rectangle 5155">
            <a:extLst>
              <a:ext uri="{FF2B5EF4-FFF2-40B4-BE49-F238E27FC236}">
                <a16:creationId xmlns:a16="http://schemas.microsoft.com/office/drawing/2014/main" id="{C7FE5201-BB98-480C-BADB-207C8F8938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58" name="Rectangle 5157">
            <a:extLst>
              <a:ext uri="{FF2B5EF4-FFF2-40B4-BE49-F238E27FC236}">
                <a16:creationId xmlns:a16="http://schemas.microsoft.com/office/drawing/2014/main" id="{B65A1411-0C46-4437-890D-A6FADAA96E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07" y="489855"/>
            <a:ext cx="11147071" cy="1503659"/>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46717A6-AEA5-6ED2-2846-2285EA20950D}"/>
              </a:ext>
            </a:extLst>
          </p:cNvPr>
          <p:cNvSpPr>
            <a:spLocks noGrp="1"/>
          </p:cNvSpPr>
          <p:nvPr>
            <p:ph type="title"/>
          </p:nvPr>
        </p:nvSpPr>
        <p:spPr>
          <a:xfrm>
            <a:off x="674249" y="682956"/>
            <a:ext cx="10760586" cy="1117458"/>
          </a:xfrm>
        </p:spPr>
        <p:txBody>
          <a:bodyPr vert="horz" lIns="91440" tIns="45720" rIns="91440" bIns="45720" rtlCol="0" anchor="ctr">
            <a:noAutofit/>
          </a:bodyPr>
          <a:lstStyle/>
          <a:p>
            <a:pPr algn="ctr">
              <a:lnSpc>
                <a:spcPct val="90000"/>
              </a:lnSpc>
            </a:pPr>
            <a:r>
              <a:rPr lang="en-US" sz="4800" dirty="0"/>
              <a:t>Crowd Pilot Studies: Often Ad-hoc and Under-reported!</a:t>
            </a:r>
          </a:p>
        </p:txBody>
      </p:sp>
      <p:sp>
        <p:nvSpPr>
          <p:cNvPr id="4" name="Slide Number Placeholder 3">
            <a:extLst>
              <a:ext uri="{FF2B5EF4-FFF2-40B4-BE49-F238E27FC236}">
                <a16:creationId xmlns:a16="http://schemas.microsoft.com/office/drawing/2014/main" id="{F6383BF6-3D49-B111-153E-95799037750D}"/>
              </a:ext>
            </a:extLst>
          </p:cNvPr>
          <p:cNvSpPr>
            <a:spLocks noGrp="1"/>
          </p:cNvSpPr>
          <p:nvPr>
            <p:ph type="sldNum" sz="quarter" idx="12"/>
          </p:nvPr>
        </p:nvSpPr>
        <p:spPr>
          <a:xfrm>
            <a:off x="10989591" y="100584"/>
            <a:ext cx="640080" cy="365125"/>
          </a:xfrm>
        </p:spPr>
        <p:txBody>
          <a:bodyPr vert="horz" lIns="91440" tIns="45720" rIns="91440" bIns="45720" rtlCol="0" anchor="ctr">
            <a:normAutofit/>
          </a:bodyPr>
          <a:lstStyle/>
          <a:p>
            <a:pPr>
              <a:spcAft>
                <a:spcPts val="600"/>
              </a:spcAft>
            </a:pPr>
            <a:fld id="{60553ECD-7F6D-420D-93CA-D8D15EB427AC}" type="slidenum">
              <a:rPr lang="en-US" smtClean="0"/>
              <a:pPr>
                <a:spcAft>
                  <a:spcPts val="600"/>
                </a:spcAft>
              </a:pPr>
              <a:t>8</a:t>
            </a:fld>
            <a:endParaRPr lang="en-US"/>
          </a:p>
        </p:txBody>
      </p:sp>
      <p:cxnSp>
        <p:nvCxnSpPr>
          <p:cNvPr id="5160" name="Straight Connector 5159">
            <a:extLst>
              <a:ext uri="{FF2B5EF4-FFF2-40B4-BE49-F238E27FC236}">
                <a16:creationId xmlns:a16="http://schemas.microsoft.com/office/drawing/2014/main" id="{5600D858-9844-4B2A-9D38-77BD00EC453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5162" name="Straight Connector 5161">
            <a:extLst>
              <a:ext uri="{FF2B5EF4-FFF2-40B4-BE49-F238E27FC236}">
                <a16:creationId xmlns:a16="http://schemas.microsoft.com/office/drawing/2014/main" id="{F89C6C02-EDA3-4D0B-9C4E-AAE0F2C7D51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1993515"/>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5164" name="Straight Connector 5163">
            <a:extLst>
              <a:ext uri="{FF2B5EF4-FFF2-40B4-BE49-F238E27FC236}">
                <a16:creationId xmlns:a16="http://schemas.microsoft.com/office/drawing/2014/main" id="{7818025D-200B-4542-8AF9-7D9B2FFE6F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6368138"/>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pic>
        <p:nvPicPr>
          <p:cNvPr id="5124" name="Picture 4">
            <a:extLst>
              <a:ext uri="{FF2B5EF4-FFF2-40B4-BE49-F238E27FC236}">
                <a16:creationId xmlns:a16="http://schemas.microsoft.com/office/drawing/2014/main" id="{5B461F61-9B38-3F3C-2B4D-CD2AE5770C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40000" y="2090068"/>
            <a:ext cx="7429083" cy="41815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7697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E375219-BF51-9A7D-6066-2023B29A8543}"/>
            </a:ext>
          </a:extLst>
        </p:cNvPr>
        <p:cNvGrpSpPr/>
        <p:nvPr/>
      </p:nvGrpSpPr>
      <p:grpSpPr>
        <a:xfrm>
          <a:off x="0" y="0"/>
          <a:ext cx="0" cy="0"/>
          <a:chOff x="0" y="0"/>
          <a:chExt cx="0" cy="0"/>
        </a:xfrm>
      </p:grpSpPr>
      <p:cxnSp>
        <p:nvCxnSpPr>
          <p:cNvPr id="5148" name="Straight Connector 5147">
            <a:extLst>
              <a:ext uri="{FF2B5EF4-FFF2-40B4-BE49-F238E27FC236}">
                <a16:creationId xmlns:a16="http://schemas.microsoft.com/office/drawing/2014/main" id="{A6E0A14A-0B60-52F9-A372-F22E42FCE9B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cxnSp>
        <p:nvCxnSpPr>
          <p:cNvPr id="5150" name="Straight Connector 5149">
            <a:extLst>
              <a:ext uri="{FF2B5EF4-FFF2-40B4-BE49-F238E27FC236}">
                <a16:creationId xmlns:a16="http://schemas.microsoft.com/office/drawing/2014/main" id="{FD3C7A13-E61F-5E73-D030-B8C64F0113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6368138"/>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cxnSp>
        <p:nvCxnSpPr>
          <p:cNvPr id="5152" name="Straight Connector 5151">
            <a:extLst>
              <a:ext uri="{FF2B5EF4-FFF2-40B4-BE49-F238E27FC236}">
                <a16:creationId xmlns:a16="http://schemas.microsoft.com/office/drawing/2014/main" id="{A73B2919-A703-AA17-8BCA-4ADBD7965D8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cxnSp>
        <p:nvCxnSpPr>
          <p:cNvPr id="5154" name="Straight Connector 5153">
            <a:extLst>
              <a:ext uri="{FF2B5EF4-FFF2-40B4-BE49-F238E27FC236}">
                <a16:creationId xmlns:a16="http://schemas.microsoft.com/office/drawing/2014/main" id="{D206AF0B-2B1F-6B26-6300-3D15A310BB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sp useBgFill="1">
        <p:nvSpPr>
          <p:cNvPr id="5156" name="Rectangle 5155">
            <a:extLst>
              <a:ext uri="{FF2B5EF4-FFF2-40B4-BE49-F238E27FC236}">
                <a16:creationId xmlns:a16="http://schemas.microsoft.com/office/drawing/2014/main" id="{8184C277-1D69-3AA4-2173-9B54BBABA5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58" name="Rectangle 5157">
            <a:extLst>
              <a:ext uri="{FF2B5EF4-FFF2-40B4-BE49-F238E27FC236}">
                <a16:creationId xmlns:a16="http://schemas.microsoft.com/office/drawing/2014/main" id="{7716C3ED-F168-1D47-583E-66C8F06773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07" y="489855"/>
            <a:ext cx="11147071" cy="1503659"/>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45946BC-1D53-4EEF-8910-52B121011074}"/>
              </a:ext>
            </a:extLst>
          </p:cNvPr>
          <p:cNvSpPr>
            <a:spLocks noGrp="1"/>
          </p:cNvSpPr>
          <p:nvPr>
            <p:ph type="title"/>
          </p:nvPr>
        </p:nvSpPr>
        <p:spPr>
          <a:xfrm>
            <a:off x="674249" y="682956"/>
            <a:ext cx="10760586" cy="1117458"/>
          </a:xfrm>
        </p:spPr>
        <p:txBody>
          <a:bodyPr vert="horz" lIns="91440" tIns="45720" rIns="91440" bIns="45720" rtlCol="0" anchor="ctr">
            <a:noAutofit/>
          </a:bodyPr>
          <a:lstStyle/>
          <a:p>
            <a:pPr algn="ctr">
              <a:lnSpc>
                <a:spcPct val="90000"/>
              </a:lnSpc>
            </a:pPr>
            <a:r>
              <a:rPr lang="en-GB" sz="4800" dirty="0"/>
              <a:t>Why is under-reporting </a:t>
            </a:r>
            <a:r>
              <a:rPr lang="en-GB" sz="4800" i="1" dirty="0"/>
              <a:t>crowd pilot studies </a:t>
            </a:r>
            <a:r>
              <a:rPr lang="en-GB" sz="4800" dirty="0"/>
              <a:t>undesirable?</a:t>
            </a:r>
            <a:endParaRPr lang="en-US" sz="4800" dirty="0"/>
          </a:p>
        </p:txBody>
      </p:sp>
      <p:sp>
        <p:nvSpPr>
          <p:cNvPr id="4" name="Slide Number Placeholder 3">
            <a:extLst>
              <a:ext uri="{FF2B5EF4-FFF2-40B4-BE49-F238E27FC236}">
                <a16:creationId xmlns:a16="http://schemas.microsoft.com/office/drawing/2014/main" id="{A4E32B93-2C7C-E569-1D75-98FBCFD0A108}"/>
              </a:ext>
            </a:extLst>
          </p:cNvPr>
          <p:cNvSpPr>
            <a:spLocks noGrp="1"/>
          </p:cNvSpPr>
          <p:nvPr>
            <p:ph type="sldNum" sz="quarter" idx="12"/>
          </p:nvPr>
        </p:nvSpPr>
        <p:spPr>
          <a:xfrm>
            <a:off x="10989591" y="100584"/>
            <a:ext cx="640080" cy="365125"/>
          </a:xfrm>
        </p:spPr>
        <p:txBody>
          <a:bodyPr vert="horz" lIns="91440" tIns="45720" rIns="91440" bIns="45720" rtlCol="0" anchor="ctr">
            <a:normAutofit/>
          </a:bodyPr>
          <a:lstStyle/>
          <a:p>
            <a:pPr>
              <a:spcAft>
                <a:spcPts val="600"/>
              </a:spcAft>
            </a:pPr>
            <a:fld id="{60553ECD-7F6D-420D-93CA-D8D15EB427AC}" type="slidenum">
              <a:rPr lang="en-US" smtClean="0"/>
              <a:pPr>
                <a:spcAft>
                  <a:spcPts val="600"/>
                </a:spcAft>
              </a:pPr>
              <a:t>9</a:t>
            </a:fld>
            <a:endParaRPr lang="en-US"/>
          </a:p>
        </p:txBody>
      </p:sp>
      <p:cxnSp>
        <p:nvCxnSpPr>
          <p:cNvPr id="5160" name="Straight Connector 5159">
            <a:extLst>
              <a:ext uri="{FF2B5EF4-FFF2-40B4-BE49-F238E27FC236}">
                <a16:creationId xmlns:a16="http://schemas.microsoft.com/office/drawing/2014/main" id="{FE6EBD27-AF0C-84EB-71C9-DAE9AE8F96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5162" name="Straight Connector 5161">
            <a:extLst>
              <a:ext uri="{FF2B5EF4-FFF2-40B4-BE49-F238E27FC236}">
                <a16:creationId xmlns:a16="http://schemas.microsoft.com/office/drawing/2014/main" id="{6BA4F5AD-872B-2911-CB1D-AA90E2CFAA2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1993515"/>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5164" name="Straight Connector 5163">
            <a:extLst>
              <a:ext uri="{FF2B5EF4-FFF2-40B4-BE49-F238E27FC236}">
                <a16:creationId xmlns:a16="http://schemas.microsoft.com/office/drawing/2014/main" id="{922D4B81-7543-4700-7046-3B57D584B46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6368138"/>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sp>
        <p:nvSpPr>
          <p:cNvPr id="3" name="Content Placeholder 2">
            <a:extLst>
              <a:ext uri="{FF2B5EF4-FFF2-40B4-BE49-F238E27FC236}">
                <a16:creationId xmlns:a16="http://schemas.microsoft.com/office/drawing/2014/main" id="{ED7E2A18-F85E-E5EB-B0A0-B85E7F4B8741}"/>
              </a:ext>
            </a:extLst>
          </p:cNvPr>
          <p:cNvSpPr>
            <a:spLocks noGrp="1"/>
          </p:cNvSpPr>
          <p:nvPr>
            <p:ph idx="1"/>
          </p:nvPr>
        </p:nvSpPr>
        <p:spPr>
          <a:xfrm>
            <a:off x="482601" y="2483370"/>
            <a:ext cx="7847012" cy="3394916"/>
          </a:xfrm>
        </p:spPr>
        <p:txBody>
          <a:bodyPr>
            <a:normAutofit lnSpcReduction="10000"/>
          </a:bodyPr>
          <a:lstStyle/>
          <a:p>
            <a:pPr marL="342900" indent="-342900">
              <a:buFont typeface="Courier New" panose="02070309020205020404" pitchFamily="49" charset="0"/>
              <a:buChar char="o"/>
            </a:pPr>
            <a:r>
              <a:rPr lang="en-GB" dirty="0"/>
              <a:t>Promotes a lack of rigor</a:t>
            </a:r>
          </a:p>
          <a:p>
            <a:pPr marL="342900" indent="-342900">
              <a:buFont typeface="Courier New" panose="02070309020205020404" pitchFamily="49" charset="0"/>
              <a:buChar char="o"/>
            </a:pPr>
            <a:r>
              <a:rPr lang="en-GB" dirty="0"/>
              <a:t>In conflict with good scientific practice and open science</a:t>
            </a:r>
          </a:p>
          <a:p>
            <a:pPr marL="342900" indent="-342900">
              <a:buFont typeface="Courier New" panose="02070309020205020404" pitchFamily="49" charset="0"/>
              <a:buChar char="o"/>
            </a:pPr>
            <a:r>
              <a:rPr lang="en-GB" dirty="0"/>
              <a:t>Hinders future reproduction and replication </a:t>
            </a:r>
          </a:p>
          <a:p>
            <a:pPr algn="ctr"/>
            <a:r>
              <a:rPr lang="en-GB" i="1" dirty="0"/>
              <a:t>E.g., ‘iterated extensively in pilot studies with crowd workers to strike a balance between simplicity (avoid complex or numerous instructions) and effectiveness (make the layout better)’ </a:t>
            </a:r>
          </a:p>
        </p:txBody>
      </p:sp>
      <p:pic>
        <p:nvPicPr>
          <p:cNvPr id="5" name="Picture 4">
            <a:extLst>
              <a:ext uri="{FF2B5EF4-FFF2-40B4-BE49-F238E27FC236}">
                <a16:creationId xmlns:a16="http://schemas.microsoft.com/office/drawing/2014/main" id="{6DF56688-A5D8-12F7-5CCC-97065DC4FEED}"/>
              </a:ext>
            </a:extLst>
          </p:cNvPr>
          <p:cNvPicPr>
            <a:picLocks noChangeAspect="1"/>
          </p:cNvPicPr>
          <p:nvPr/>
        </p:nvPicPr>
        <p:blipFill rotWithShape="1">
          <a:blip r:embed="rId3"/>
          <a:srcRect l="22570" t="9959" r="21597" b="22917"/>
          <a:stretch/>
        </p:blipFill>
        <p:spPr>
          <a:xfrm>
            <a:off x="8485791" y="2483360"/>
            <a:ext cx="2823840" cy="3394916"/>
          </a:xfrm>
          <a:prstGeom prst="rect">
            <a:avLst/>
          </a:prstGeom>
        </p:spPr>
      </p:pic>
    </p:spTree>
    <p:extLst>
      <p:ext uri="{BB962C8B-B14F-4D97-AF65-F5344CB8AC3E}">
        <p14:creationId xmlns:p14="http://schemas.microsoft.com/office/powerpoint/2010/main" val="31879303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LevelVTI">
  <a:themeElements>
    <a:clrScheme name="Custom 88">
      <a:dk1>
        <a:sysClr val="windowText" lastClr="000000"/>
      </a:dk1>
      <a:lt1>
        <a:sysClr val="window" lastClr="FFFFFF"/>
      </a:lt1>
      <a:dk2>
        <a:srgbClr val="182230"/>
      </a:dk2>
      <a:lt2>
        <a:srgbClr val="F2F2F2"/>
      </a:lt2>
      <a:accent1>
        <a:srgbClr val="00BAC8"/>
      </a:accent1>
      <a:accent2>
        <a:srgbClr val="794DFF"/>
      </a:accent2>
      <a:accent3>
        <a:srgbClr val="00D17D"/>
      </a:accent3>
      <a:accent4>
        <a:srgbClr val="E69500"/>
      </a:accent4>
      <a:accent5>
        <a:srgbClr val="FE5D21"/>
      </a:accent5>
      <a:accent6>
        <a:srgbClr val="939393"/>
      </a:accent6>
      <a:hlink>
        <a:srgbClr val="3E8FF1"/>
      </a:hlink>
      <a:folHlink>
        <a:srgbClr val="939393"/>
      </a:folHlink>
    </a:clrScheme>
    <a:fontScheme name="Seaford">
      <a:majorFont>
        <a:latin typeface="Seaford"/>
        <a:ea typeface=""/>
        <a:cs typeface=""/>
      </a:majorFont>
      <a:minorFont>
        <a:latin typeface="Seafor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LevelVTI" id="{64F43929-0387-4D33-907F-72B939BCAF99}" vid="{D804DF84-3298-4A39-BA0E-21F83D68BC2A}"/>
    </a:ext>
  </a:extLst>
</a:theme>
</file>

<file path=ppt/theme/theme2.xml><?xml version="1.0" encoding="utf-8"?>
<a:theme xmlns:a="http://schemas.openxmlformats.org/drawingml/2006/main" name="6_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7397</TotalTime>
  <Words>1562</Words>
  <Application>Microsoft Macintosh PowerPoint</Application>
  <PresentationFormat>Widescreen</PresentationFormat>
  <Paragraphs>138</Paragraphs>
  <Slides>26</Slides>
  <Notes>24</Notes>
  <HiddenSlides>0</HiddenSlides>
  <MMClips>1</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26</vt:i4>
      </vt:variant>
    </vt:vector>
  </HeadingPairs>
  <TitlesOfParts>
    <vt:vector size="40" baseType="lpstr">
      <vt:lpstr>Aptos</vt:lpstr>
      <vt:lpstr>Arial</vt:lpstr>
      <vt:lpstr>Avenir Book</vt:lpstr>
      <vt:lpstr>Calibri</vt:lpstr>
      <vt:lpstr>Courier New</vt:lpstr>
      <vt:lpstr>Helvetica</vt:lpstr>
      <vt:lpstr>Seaford</vt:lpstr>
      <vt:lpstr>source-serif-pro</vt:lpstr>
      <vt:lpstr>Tw Cen MT</vt:lpstr>
      <vt:lpstr>Tw Cen MT Condensed</vt:lpstr>
      <vt:lpstr>Wingdings</vt:lpstr>
      <vt:lpstr>Wingdings 3</vt:lpstr>
      <vt:lpstr>LevelVTI</vt:lpstr>
      <vt:lpstr>6_Integral</vt:lpstr>
      <vt:lpstr>Draw a bounding box around this point of interest. </vt:lpstr>
      <vt:lpstr>PowerPoint Presentation</vt:lpstr>
      <vt:lpstr>PowerPoint Presentation</vt:lpstr>
      <vt:lpstr>Configuring Study Parameters</vt:lpstr>
      <vt:lpstr>Configuring Study Parameters</vt:lpstr>
      <vt:lpstr>The State of Pilot Study Reporting in Crowdsourcing:  A Reflection on Best Practices and Guidelines</vt:lpstr>
      <vt:lpstr>Crowd Pilot Studies Are Common</vt:lpstr>
      <vt:lpstr>Crowd Pilot Studies: Often Ad-hoc and Under-reported!</vt:lpstr>
      <vt:lpstr>Why is under-reporting crowd pilot studies undesirable?</vt:lpstr>
      <vt:lpstr>Why is under-reporting crowd pilot studies undesirable?</vt:lpstr>
      <vt:lpstr>Why are crowd pilot studies under-reported?</vt:lpstr>
      <vt:lpstr>The State of Crowd Pilot Study Reporting</vt:lpstr>
      <vt:lpstr>Method: Systematic Literature Review</vt:lpstr>
      <vt:lpstr>Task Design Reasons for Conducting Crowd Pilot Studies</vt:lpstr>
      <vt:lpstr>How Are Crowd Pilot Studies Typically Reported?  Sections  </vt:lpstr>
      <vt:lpstr>How Are Crowd Pilot Studies Typically Reported?  Phrasing  </vt:lpstr>
      <vt:lpstr>How Are Crowd Pilot Studies Typically Reported?  Terms  </vt:lpstr>
      <vt:lpstr>What is Reported?</vt:lpstr>
      <vt:lpstr>Guidelines for Reporting Crowd Pilot Studies</vt:lpstr>
      <vt:lpstr>Key Attributes of Crowd Pilot Studies</vt:lpstr>
      <vt:lpstr>Reporting at the minimum!</vt:lpstr>
      <vt:lpstr>The State of Crowd Pilot Study Reporting</vt:lpstr>
      <vt:lpstr>PowerPoint Presentation</vt:lpstr>
      <vt:lpstr>Corpus Screening Procedure</vt:lpstr>
      <vt:lpstr>Conference Venues &amp; Journals</vt:lpstr>
      <vt:lpstr>What makes a “good” pilot study?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Ujwal Gadiraju</dc:creator>
  <cp:lastModifiedBy>Ujwal Gadiraju</cp:lastModifiedBy>
  <cp:revision>20</cp:revision>
  <dcterms:created xsi:type="dcterms:W3CDTF">2024-11-05T05:03:49Z</dcterms:created>
  <dcterms:modified xsi:type="dcterms:W3CDTF">2024-11-12T13:03:08Z</dcterms:modified>
</cp:coreProperties>
</file>